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DAF34-D700-474F-A18F-7C637DB43C3C}" type="datetimeFigureOut">
              <a:rPr lang="es-CL" smtClean="0"/>
              <a:pPr/>
              <a:t>25-06-2022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6D56B-3D0F-4149-93DF-191E2D6BEEA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55576" y="836712"/>
            <a:ext cx="7560840" cy="4896544"/>
          </a:xfrm>
          <a:prstGeom prst="rect">
            <a:avLst/>
          </a:prstGeom>
          <a:solidFill>
            <a:srgbClr val="009999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6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IN-Medium" charset="0"/>
                <a:cs typeface="Arial" pitchFamily="34" charset="0"/>
              </a:rPr>
              <a:t>La parroquia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6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IN-Medium" charset="0"/>
                <a:cs typeface="Arial" pitchFamily="34" charset="0"/>
              </a:rPr>
              <a:t>y el santuario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6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IN-Medium" charset="0"/>
                <a:cs typeface="Arial" pitchFamily="34" charset="0"/>
              </a:rPr>
              <a:t>confiados a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6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IN-Medium" charset="0"/>
                <a:cs typeface="Arial" pitchFamily="34" charset="0"/>
              </a:rPr>
              <a:t>los salesianos</a:t>
            </a:r>
            <a:endParaRPr kumimoji="0" lang="es-CL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636827B0-C279-4160-5988-DBCC5F614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3454578" cy="125736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3D0B7CC-15BE-D111-E27D-44F3191511BF}"/>
              </a:ext>
            </a:extLst>
          </p:cNvPr>
          <p:cNvSpPr txBox="1"/>
          <p:nvPr/>
        </p:nvSpPr>
        <p:spPr>
          <a:xfrm>
            <a:off x="683568" y="58772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badi Extra Light" panose="020B0204020104020204" pitchFamily="34" charset="0"/>
              </a:rPr>
              <a:t>Síntesis sobre el texto del Dicasterio de PJ con una reflexión actualizada, sintética y orgánica de la Parroquia y el Santuario para los Consejos Parroquiales </a:t>
            </a:r>
            <a:r>
              <a:rPr lang="es-CL" sz="1400" dirty="0">
                <a:latin typeface="Abadi Extra Light" panose="020B0204020104020204" pitchFamily="34" charset="0"/>
              </a:rPr>
              <a:t>(junio 2022)</a:t>
            </a:r>
            <a:endParaRPr lang="es-CL" dirty="0">
              <a:latin typeface="Abadi Extra Light" panose="020B0204020104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9E263F7-E919-C1B6-EB37-53618CC8B1FA}"/>
              </a:ext>
            </a:extLst>
          </p:cNvPr>
          <p:cNvSpPr txBox="1"/>
          <p:nvPr/>
        </p:nvSpPr>
        <p:spPr>
          <a:xfrm>
            <a:off x="4731990" y="4604936"/>
            <a:ext cx="35844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P. Esteban Merino </a:t>
            </a:r>
            <a:r>
              <a:rPr lang="es-CL" dirty="0" err="1"/>
              <a:t>sdb</a:t>
            </a:r>
            <a:r>
              <a:rPr lang="es-CL" dirty="0"/>
              <a:t>.</a:t>
            </a:r>
          </a:p>
          <a:p>
            <a:pPr algn="r"/>
            <a:r>
              <a:rPr lang="es-CL" sz="1400" i="1" dirty="0"/>
              <a:t>Equipo Inspectorial </a:t>
            </a:r>
          </a:p>
          <a:p>
            <a:pPr algn="r"/>
            <a:r>
              <a:rPr lang="es-CL" sz="1400" i="1" dirty="0"/>
              <a:t>Ambiente Parroquias y Santuarios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83568" y="548685"/>
            <a:ext cx="8208912" cy="5544624"/>
            <a:chOff x="106695000" y="105534441"/>
            <a:chExt cx="6804000" cy="4124201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106695000" y="105534441"/>
              <a:ext cx="3402000" cy="845559"/>
            </a:xfrm>
            <a:prstGeom prst="rect">
              <a:avLst/>
            </a:prstGeom>
            <a:solidFill>
              <a:srgbClr val="FF00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Lugar de convergencia de los diferentes ambientes de la casa salesiana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107487000" y="106524000"/>
              <a:ext cx="2808000" cy="972000"/>
            </a:xfrm>
            <a:prstGeom prst="rect">
              <a:avLst/>
            </a:prstGeom>
            <a:solidFill>
              <a:srgbClr val="CC66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Ambiente central en el que convergen todos los demás sectores como lugar para celebrar y compartir la fe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 rot="5400000">
              <a:off x="106848000" y="106457400"/>
              <a:ext cx="730800" cy="5760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 rot="5400000">
              <a:off x="107495100" y="107667900"/>
              <a:ext cx="1454400" cy="11106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08747000" y="107857753"/>
              <a:ext cx="4752000" cy="1800889"/>
            </a:xfrm>
            <a:prstGeom prst="rect">
              <a:avLst/>
            </a:prstGeom>
            <a:noFill/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s-CL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 Unicode MS" pitchFamily="34" charset="-128"/>
                  <a:cs typeface="Arial" pitchFamily="34" charset="0"/>
                </a:rPr>
                <a:t>“Tienda del Encuentro” </a:t>
              </a:r>
              <a:r>
                <a:rPr kumimoji="0" lang="es-CL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Unicode MS" pitchFamily="34" charset="-128"/>
                  <a:cs typeface="Arial" pitchFamily="34" charset="0"/>
                </a:rPr>
                <a:t>donde la comunidad cristiana de la Obra Salesiana celebra  y reza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s-CL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Unicode MS" pitchFamily="34" charset="-128"/>
                  <a:cs typeface="Arial" pitchFamily="34" charset="0"/>
                </a:rPr>
                <a:t>Lugar de acogida en la Obra Salesiana para muchos peregrinos de la vida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s-CL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Unicode MS" pitchFamily="34" charset="-128"/>
                  <a:cs typeface="Arial" pitchFamily="34" charset="0"/>
                </a:rPr>
                <a:t>Espacio de celebración alegre, vinculado a la vida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s-CL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Unicode MS" pitchFamily="34" charset="-128"/>
                  <a:cs typeface="Arial" pitchFamily="34" charset="0"/>
                </a:rPr>
                <a:t>“Familia” de Dios, sentados a la mesa del Padre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539552" y="188652"/>
            <a:ext cx="7554576" cy="6192681"/>
            <a:chOff x="106587002" y="105894000"/>
            <a:chExt cx="5429248" cy="3922768"/>
          </a:xfrm>
        </p:grpSpPr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07156250" y="105894000"/>
              <a:ext cx="4860000" cy="1242000"/>
            </a:xfrm>
            <a:prstGeom prst="rect">
              <a:avLst/>
            </a:prstGeom>
            <a:solidFill>
              <a:srgbClr val="CCCC00"/>
            </a:solidFill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CL" sz="2800" b="1" dirty="0">
                  <a:solidFill>
                    <a:schemeClr val="tx2"/>
                  </a:solidFill>
                  <a:latin typeface="Copperplate Gothic Bold" panose="020E0705020206020404" pitchFamily="34" charset="0"/>
                  <a:cs typeface="Arial" pitchFamily="34" charset="0"/>
                </a:rPr>
                <a:t>CAPITULO   </a:t>
              </a:r>
              <a:r>
                <a:rPr kumimoji="0" lang="es-CL" sz="28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IV. </a:t>
              </a:r>
              <a:r>
                <a:rPr kumimoji="0" lang="es-CL" sz="2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LA ANIMACIÓN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PASTORAL ORGÁNICA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EN LA PARROQUIA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pperplate Gothic Bold" panose="020E0705020206020404" pitchFamily="34" charset="0"/>
                <a:cs typeface="Arial" pitchFamily="34" charset="0"/>
              </a:endParaRPr>
            </a:p>
          </p:txBody>
        </p: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106587002" y="107490477"/>
              <a:ext cx="5190747" cy="2326291"/>
              <a:chOff x="106551002" y="107526477"/>
              <a:chExt cx="5190747" cy="2326291"/>
            </a:xfrm>
          </p:grpSpPr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106551002" y="107526477"/>
                <a:ext cx="2160000" cy="792000"/>
              </a:xfrm>
              <a:prstGeom prst="rect">
                <a:avLst/>
              </a:prstGeom>
              <a:solidFill>
                <a:srgbClr val="CCCC00"/>
              </a:soli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400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DIN-Light" charset="0"/>
                    <a:cs typeface="Arial" pitchFamily="34" charset="0"/>
                  </a:rPr>
                  <a:t>Pertenencia eclesial</a:t>
                </a:r>
                <a:r>
                  <a:rPr kumimoji="0" lang="es-CL" sz="2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Light" charset="0"/>
                    <a:cs typeface="Arial" pitchFamily="34" charset="0"/>
                  </a:rPr>
                  <a:t>                en los grupos</a:t>
                </a:r>
                <a:endParaRPr kumimoji="0" lang="es-CL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107358749" y="108666002"/>
                <a:ext cx="4383000" cy="1186766"/>
              </a:xfrm>
              <a:prstGeom prst="rect">
                <a:avLst/>
              </a:prstGeom>
              <a:solidFill>
                <a:srgbClr val="CC9900"/>
              </a:soli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Light" charset="0"/>
                    <a:cs typeface="Arial" pitchFamily="34" charset="0"/>
                  </a:rPr>
                  <a:t>Coordinación de estos grupos con el MJS y la propuesta de Espiritualidad Juvenil Salesiana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Light" charset="0"/>
                    <a:cs typeface="Arial" pitchFamily="34" charset="0"/>
                  </a:rPr>
                  <a:t>El párroco promueve el crecimiento de los agentes pastorales laicos y valora sus carismas</a:t>
                </a:r>
                <a:endParaRPr kumimoji="0" lang="es-CL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rot="5400000">
                <a:off x="106689600" y="108399808"/>
                <a:ext cx="730800" cy="576000"/>
              </a:xfrm>
              <a:custGeom>
                <a:avLst/>
                <a:gdLst>
                  <a:gd name="G0" fmla="+- 9257 0 0"/>
                  <a:gd name="G1" fmla="+- 18514 0 0"/>
                  <a:gd name="G2" fmla="+- 7200 0 0"/>
                  <a:gd name="G3" fmla="*/ 9257 1 2"/>
                  <a:gd name="G4" fmla="+- G3 10800 0"/>
                  <a:gd name="G5" fmla="+- 21600 9257 18514"/>
                  <a:gd name="G6" fmla="+- 18514 7200 0"/>
                  <a:gd name="G7" fmla="*/ G6 1 2"/>
                  <a:gd name="G8" fmla="*/ 18514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514 1 2"/>
                  <a:gd name="G15" fmla="+- G5 0 G4"/>
                  <a:gd name="G16" fmla="+- G0 0 G4"/>
                  <a:gd name="G17" fmla="*/ G2 G15 G16"/>
                  <a:gd name="T0" fmla="*/ 15429 w 21600"/>
                  <a:gd name="T1" fmla="*/ 0 h 21600"/>
                  <a:gd name="T2" fmla="*/ 9257 w 21600"/>
                  <a:gd name="T3" fmla="*/ 7200 h 21600"/>
                  <a:gd name="T4" fmla="*/ 0 w 21600"/>
                  <a:gd name="T5" fmla="*/ 18001 h 21600"/>
                  <a:gd name="T6" fmla="*/ 9257 w 21600"/>
                  <a:gd name="T7" fmla="*/ 21600 h 21600"/>
                  <a:gd name="T8" fmla="*/ 18514 w 21600"/>
                  <a:gd name="T9" fmla="*/ 15000 h 21600"/>
                  <a:gd name="T10" fmla="*/ 21600 w 21600"/>
                  <a:gd name="T11" fmla="*/ 720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close/>
                  </a:path>
                </a:pathLst>
              </a:custGeom>
              <a:solidFill>
                <a:srgbClr val="CCCC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67546" y="404737"/>
            <a:ext cx="7848869" cy="5256526"/>
            <a:chOff x="107451000" y="111708000"/>
            <a:chExt cx="5293696" cy="2291051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107451000" y="111708000"/>
              <a:ext cx="2592000" cy="972000"/>
            </a:xfrm>
            <a:prstGeom prst="rect">
              <a:avLst/>
            </a:prstGeom>
            <a:solidFill>
              <a:srgbClr val="CCCC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Educación en la 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DIN-Medium" charset="0"/>
                  <a:cs typeface="Arial" pitchFamily="34" charset="0"/>
                </a:rPr>
                <a:t>dimensión social de la caridad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 para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construir una cultura de la</a:t>
              </a:r>
              <a:r>
                <a:rPr kumimoji="0" lang="es-CL" sz="24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 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solidaridad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8242998" y="112712287"/>
              <a:ext cx="4501698" cy="1286764"/>
            </a:xfrm>
            <a:prstGeom prst="rect">
              <a:avLst/>
            </a:prstGeom>
            <a:solidFill>
              <a:srgbClr val="CC99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Fomento del compromiso de los miembros implicados en la acción social y la caritativa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Gestos concretos y visibles de un estilo de vida</a:t>
              </a:r>
              <a:r>
                <a:rPr kumimoji="0" lang="es-CL" sz="22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sobrio y abierto a la generosidad y la solidaridad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Promoción, formación y acompañamiento del</a:t>
              </a:r>
              <a:r>
                <a:rPr kumimoji="0" lang="es-CL" sz="22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voluntariado solidario y misionero</a:t>
              </a:r>
              <a:endParaRPr kumimoji="0" lang="es-C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 rot="5400000">
              <a:off x="107589600" y="112757400"/>
              <a:ext cx="730800" cy="5760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CC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67544" y="404663"/>
            <a:ext cx="8064896" cy="5904657"/>
            <a:chOff x="106659000" y="105660000"/>
            <a:chExt cx="5112000" cy="4446223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106803000" y="105660000"/>
              <a:ext cx="3005357" cy="1008000"/>
            </a:xfrm>
            <a:prstGeom prst="rect">
              <a:avLst/>
            </a:prstGeom>
            <a:solidFill>
              <a:srgbClr val="CCCC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DIN-Medium" charset="0"/>
                  <a:cs typeface="Arial" pitchFamily="34" charset="0"/>
                </a:rPr>
                <a:t>Formación de laicos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, dinámicos y comprometidos, especialmente animadores pastorales de jóvenes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07595000" y="106803111"/>
              <a:ext cx="4176000" cy="1080000"/>
            </a:xfrm>
            <a:prstGeom prst="rect">
              <a:avLst/>
            </a:prstGeom>
            <a:solidFill>
              <a:srgbClr val="CC99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• Caminos adecuados de la Espiritualidad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Juvenil Salesiana, en particular, catequistas,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educadores, líderes de grupos juveniles y parejas comprometidas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 rot="5400000">
              <a:off x="106941600" y="106745400"/>
              <a:ext cx="730800" cy="5760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CC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106659000" y="108036000"/>
              <a:ext cx="5076000" cy="2070223"/>
              <a:chOff x="106947000" y="108504000"/>
              <a:chExt cx="5076000" cy="2070223"/>
            </a:xfrm>
          </p:grpSpPr>
          <p:sp>
            <p:nvSpPr>
              <p:cNvPr id="3079" name="Text Box 7"/>
              <p:cNvSpPr txBox="1">
                <a:spLocks noChangeArrowheads="1"/>
              </p:cNvSpPr>
              <p:nvPr/>
            </p:nvSpPr>
            <p:spPr bwMode="auto">
              <a:xfrm>
                <a:off x="106947000" y="108504000"/>
                <a:ext cx="3149357" cy="756000"/>
              </a:xfrm>
              <a:prstGeom prst="rect">
                <a:avLst/>
              </a:prstGeom>
              <a:solidFill>
                <a:srgbClr val="CCCC00"/>
              </a:soli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400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DIN-Medium" charset="0"/>
                    <a:cs typeface="Arial" pitchFamily="34" charset="0"/>
                  </a:rPr>
                  <a:t>Acompañamiento vocacional </a:t>
                </a:r>
                <a:r>
                  <a:rPr kumimoji="0" lang="es-CL" sz="2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Medium" charset="0"/>
                    <a:cs typeface="Arial" pitchFamily="34" charset="0"/>
                  </a:rPr>
                  <a:t>de los fieles, especialmente de los jóvenes</a:t>
                </a:r>
                <a:endParaRPr kumimoji="0" lang="es-CL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107667000" y="109386223"/>
                <a:ext cx="4356000" cy="1188000"/>
              </a:xfrm>
              <a:prstGeom prst="rect">
                <a:avLst/>
              </a:prstGeom>
              <a:solidFill>
                <a:srgbClr val="CC9900"/>
              </a:soli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Light" charset="0"/>
                    <a:cs typeface="Arial" pitchFamily="34" charset="0"/>
                  </a:rPr>
                  <a:t>Orientación hacia las diferentes vocaciones en la Iglesia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Light" charset="0"/>
                    <a:cs typeface="Arial" pitchFamily="34" charset="0"/>
                  </a:rPr>
                  <a:t>Una comunidad parroquial (varios grupos y movimientos) en constante oración por las vocaciones</a:t>
                </a:r>
                <a:endParaRPr kumimoji="0" lang="es-CL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1" name="AutoShape 9"/>
              <p:cNvSpPr>
                <a:spLocks noChangeArrowheads="1"/>
              </p:cNvSpPr>
              <p:nvPr/>
            </p:nvSpPr>
            <p:spPr bwMode="auto">
              <a:xfrm rot="5400000">
                <a:off x="107052172" y="109337400"/>
                <a:ext cx="730800" cy="576000"/>
              </a:xfrm>
              <a:custGeom>
                <a:avLst/>
                <a:gdLst>
                  <a:gd name="G0" fmla="+- 9257 0 0"/>
                  <a:gd name="G1" fmla="+- 18514 0 0"/>
                  <a:gd name="G2" fmla="+- 7200 0 0"/>
                  <a:gd name="G3" fmla="*/ 9257 1 2"/>
                  <a:gd name="G4" fmla="+- G3 10800 0"/>
                  <a:gd name="G5" fmla="+- 21600 9257 18514"/>
                  <a:gd name="G6" fmla="+- 18514 7200 0"/>
                  <a:gd name="G7" fmla="*/ G6 1 2"/>
                  <a:gd name="G8" fmla="*/ 18514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514 1 2"/>
                  <a:gd name="G15" fmla="+- G5 0 G4"/>
                  <a:gd name="G16" fmla="+- G0 0 G4"/>
                  <a:gd name="G17" fmla="*/ G2 G15 G16"/>
                  <a:gd name="T0" fmla="*/ 15429 w 21600"/>
                  <a:gd name="T1" fmla="*/ 0 h 21600"/>
                  <a:gd name="T2" fmla="*/ 9257 w 21600"/>
                  <a:gd name="T3" fmla="*/ 7200 h 21600"/>
                  <a:gd name="T4" fmla="*/ 0 w 21600"/>
                  <a:gd name="T5" fmla="*/ 18001 h 21600"/>
                  <a:gd name="T6" fmla="*/ 9257 w 21600"/>
                  <a:gd name="T7" fmla="*/ 21600 h 21600"/>
                  <a:gd name="T8" fmla="*/ 18514 w 21600"/>
                  <a:gd name="T9" fmla="*/ 15000 h 21600"/>
                  <a:gd name="T10" fmla="*/ 21600 w 21600"/>
                  <a:gd name="T11" fmla="*/ 720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close/>
                  </a:path>
                </a:pathLst>
              </a:custGeom>
              <a:solidFill>
                <a:srgbClr val="CCCC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7544" y="548680"/>
            <a:ext cx="7776864" cy="5544616"/>
            <a:chOff x="106806000" y="105885000"/>
            <a:chExt cx="5649000" cy="2583000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106806000" y="105885000"/>
              <a:ext cx="2664000" cy="1008000"/>
            </a:xfrm>
            <a:prstGeom prst="rect">
              <a:avLst/>
            </a:prstGeom>
            <a:solidFill>
              <a:srgbClr val="CCCC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El 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DIN-Medium" charset="0"/>
                  <a:cs typeface="Arial" pitchFamily="34" charset="0"/>
                </a:rPr>
                <a:t>entorno digital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: una gran</a:t>
              </a:r>
              <a:r>
                <a:rPr kumimoji="0" lang="es-CL" sz="24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 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e indispensable oportunidad</a:t>
              </a:r>
              <a:r>
                <a:rPr kumimoji="0" lang="es-CL" sz="24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 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de comunicación para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evangelizar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107598000" y="106965000"/>
              <a:ext cx="4857000" cy="1503000"/>
            </a:xfrm>
            <a:prstGeom prst="rect">
              <a:avLst/>
            </a:prstGeom>
            <a:solidFill>
              <a:srgbClr val="CC99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Transformar los acontecimientos de la vida de la</a:t>
              </a:r>
              <a:r>
                <a:rPr kumimoji="0" lang="es-CL" sz="22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comunidad en noticias.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Esto requiere: experiencia y alcance comunitario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Esto permite: interactuar y dialogar con los más jóvenes de la comunidad, contactar diariamente con los agentes de pastoral, crear y aumentar el sentido de pertenencia a la comunidad parroquial</a:t>
              </a:r>
              <a:endParaRPr kumimoji="0" lang="es-C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 rot="5400000">
              <a:off x="106944600" y="106970400"/>
              <a:ext cx="730800" cy="5760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CC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95536" y="260648"/>
            <a:ext cx="8280921" cy="6120680"/>
            <a:chOff x="106623000" y="108720000"/>
            <a:chExt cx="7045264" cy="493200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106623000" y="108720000"/>
              <a:ext cx="3246947" cy="756000"/>
            </a:xfrm>
            <a:prstGeom prst="rect">
              <a:avLst/>
            </a:prstGeom>
            <a:solidFill>
              <a:srgbClr val="CCCC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Animación de la Comunidad parroquial local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106731000" y="109476000"/>
              <a:ext cx="6624000" cy="936000"/>
              <a:chOff x="106731000" y="109476000"/>
              <a:chExt cx="6624000" cy="936000"/>
            </a:xfrm>
          </p:grpSpPr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107307000" y="109548000"/>
                <a:ext cx="1836000" cy="828000"/>
              </a:xfrm>
              <a:prstGeom prst="rect">
                <a:avLst/>
              </a:prstGeom>
              <a:solidFill>
                <a:srgbClr val="CC9900"/>
              </a:soli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Medium" charset="0"/>
                    <a:cs typeface="Arial" pitchFamily="34" charset="0"/>
                  </a:rPr>
                  <a:t>Órganos de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Medium" charset="0"/>
                    <a:cs typeface="Arial" pitchFamily="34" charset="0"/>
                  </a:rPr>
                  <a:t>corresponsabilidad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Medium" charset="0"/>
                    <a:cs typeface="Arial" pitchFamily="34" charset="0"/>
                  </a:rPr>
                  <a:t>eclesial parroquial</a:t>
                </a:r>
                <a:endParaRPr kumimoji="0" lang="es-CL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6" name="AutoShape 6"/>
              <p:cNvSpPr>
                <a:spLocks noChangeArrowheads="1"/>
              </p:cNvSpPr>
              <p:nvPr/>
            </p:nvSpPr>
            <p:spPr bwMode="auto">
              <a:xfrm rot="5400000">
                <a:off x="106731000" y="109476000"/>
                <a:ext cx="576000" cy="576000"/>
              </a:xfrm>
              <a:custGeom>
                <a:avLst/>
                <a:gdLst>
                  <a:gd name="G0" fmla="+- 9257 0 0"/>
                  <a:gd name="G1" fmla="+- 18514 0 0"/>
                  <a:gd name="G2" fmla="+- 7200 0 0"/>
                  <a:gd name="G3" fmla="*/ 9257 1 2"/>
                  <a:gd name="G4" fmla="+- G3 10800 0"/>
                  <a:gd name="G5" fmla="+- 21600 9257 18514"/>
                  <a:gd name="G6" fmla="+- 18514 7200 0"/>
                  <a:gd name="G7" fmla="*/ G6 1 2"/>
                  <a:gd name="G8" fmla="*/ 18514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514 1 2"/>
                  <a:gd name="G15" fmla="+- G5 0 G4"/>
                  <a:gd name="G16" fmla="+- G0 0 G4"/>
                  <a:gd name="G17" fmla="*/ G2 G15 G16"/>
                  <a:gd name="T0" fmla="*/ 15429 w 21600"/>
                  <a:gd name="T1" fmla="*/ 0 h 21600"/>
                  <a:gd name="T2" fmla="*/ 9257 w 21600"/>
                  <a:gd name="T3" fmla="*/ 7200 h 21600"/>
                  <a:gd name="T4" fmla="*/ 0 w 21600"/>
                  <a:gd name="T5" fmla="*/ 18001 h 21600"/>
                  <a:gd name="T6" fmla="*/ 9257 w 21600"/>
                  <a:gd name="T7" fmla="*/ 21600 h 21600"/>
                  <a:gd name="T8" fmla="*/ 18514 w 21600"/>
                  <a:gd name="T9" fmla="*/ 15000 h 21600"/>
                  <a:gd name="T10" fmla="*/ 21600 w 21600"/>
                  <a:gd name="T11" fmla="*/ 720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close/>
                  </a:path>
                </a:pathLst>
              </a:custGeom>
              <a:solidFill>
                <a:srgbClr val="CCCC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  <p:sp>
            <p:nvSpPr>
              <p:cNvPr id="5127" name="Text Box 7"/>
              <p:cNvSpPr txBox="1">
                <a:spLocks noChangeArrowheads="1"/>
              </p:cNvSpPr>
              <p:nvPr/>
            </p:nvSpPr>
            <p:spPr bwMode="auto">
              <a:xfrm>
                <a:off x="109611000" y="109584000"/>
                <a:ext cx="1102500" cy="828000"/>
              </a:xfrm>
              <a:prstGeom prst="rect">
                <a:avLst/>
              </a:prstGeom>
              <a:solidFill>
                <a:srgbClr val="CCFF33"/>
              </a:soli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DIN-Light" charset="0"/>
                    <a:cs typeface="Arial" pitchFamily="34" charset="0"/>
                  </a:rPr>
                  <a:t>Consejo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DIN-Light" charset="0"/>
                    <a:cs typeface="Arial" pitchFamily="34" charset="0"/>
                  </a:rPr>
                  <a:t>Pastoral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DIN-Light" charset="0"/>
                    <a:cs typeface="Arial" pitchFamily="34" charset="0"/>
                  </a:rPr>
                  <a:t>Parroquial</a:t>
                </a:r>
                <a:endParaRPr kumimoji="0" lang="es-CL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8" name="Text Box 8"/>
              <p:cNvSpPr txBox="1">
                <a:spLocks noChangeArrowheads="1"/>
              </p:cNvSpPr>
              <p:nvPr/>
            </p:nvSpPr>
            <p:spPr bwMode="auto">
              <a:xfrm>
                <a:off x="111303000" y="109584000"/>
                <a:ext cx="2052000" cy="828000"/>
              </a:xfrm>
              <a:prstGeom prst="rect">
                <a:avLst/>
              </a:prstGeom>
              <a:solidFill>
                <a:srgbClr val="CCFF33"/>
              </a:soli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DIN-Light" charset="0"/>
                    <a:cs typeface="Arial" pitchFamily="34" charset="0"/>
                  </a:rPr>
                  <a:t>equipo pastoral de carácter consultivo y operativo</a:t>
                </a:r>
                <a:endParaRPr kumimoji="0" lang="es-CL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9" name="AutoShape 9"/>
              <p:cNvSpPr>
                <a:spLocks noChangeArrowheads="1"/>
              </p:cNvSpPr>
              <p:nvPr/>
            </p:nvSpPr>
            <p:spPr bwMode="auto">
              <a:xfrm>
                <a:off x="109179000" y="109728000"/>
                <a:ext cx="432000" cy="468000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9966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  <p:sp>
            <p:nvSpPr>
              <p:cNvPr id="5130" name="AutoShape 10"/>
              <p:cNvSpPr>
                <a:spLocks noChangeArrowheads="1"/>
              </p:cNvSpPr>
              <p:nvPr/>
            </p:nvSpPr>
            <p:spPr bwMode="auto">
              <a:xfrm>
                <a:off x="110799000" y="109764000"/>
                <a:ext cx="432000" cy="468000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9966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</p:grpSp>
        <p:grpSp>
          <p:nvGrpSpPr>
            <p:cNvPr id="5131" name="Group 11"/>
            <p:cNvGrpSpPr>
              <a:grpSpLocks/>
            </p:cNvGrpSpPr>
            <p:nvPr/>
          </p:nvGrpSpPr>
          <p:grpSpPr bwMode="auto">
            <a:xfrm>
              <a:off x="109179000" y="110556000"/>
              <a:ext cx="4489264" cy="1764000"/>
              <a:chOff x="109179000" y="110556000"/>
              <a:chExt cx="4489264" cy="1764000"/>
            </a:xfrm>
          </p:grpSpPr>
          <p:sp>
            <p:nvSpPr>
              <p:cNvPr id="5132" name="Text Box 12"/>
              <p:cNvSpPr txBox="1">
                <a:spLocks noChangeArrowheads="1"/>
              </p:cNvSpPr>
              <p:nvPr/>
            </p:nvSpPr>
            <p:spPr bwMode="auto">
              <a:xfrm>
                <a:off x="109611000" y="110556000"/>
                <a:ext cx="1404000" cy="1260000"/>
              </a:xfrm>
              <a:prstGeom prst="rect">
                <a:avLst/>
              </a:prstGeom>
              <a:solidFill>
                <a:srgbClr val="CCFF33"/>
              </a:soli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DIN-Light" charset="0"/>
                    <a:cs typeface="Arial" pitchFamily="34" charset="0"/>
                  </a:rPr>
                  <a:t>Consejo de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DIN-Light" charset="0"/>
                    <a:cs typeface="Arial" pitchFamily="34" charset="0"/>
                  </a:rPr>
                  <a:t>Asuntos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DIN-Light" charset="0"/>
                    <a:cs typeface="Arial" pitchFamily="34" charset="0"/>
                  </a:rPr>
                  <a:t>Económicos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DIN-Light" charset="0"/>
                    <a:cs typeface="Arial" pitchFamily="34" charset="0"/>
                  </a:rPr>
                  <a:t>de la</a:t>
                </a:r>
                <a:r>
                  <a:rPr kumimoji="0" lang="es-CL" b="1" i="0" u="none" strike="noStrike" cap="none" normalizeH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DIN-Light" charset="0"/>
                    <a:cs typeface="Arial" pitchFamily="34" charset="0"/>
                  </a:rPr>
                  <a:t> </a:t>
                </a: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DIN-Light" charset="0"/>
                    <a:cs typeface="Arial" pitchFamily="34" charset="0"/>
                  </a:rPr>
                  <a:t>Parroquia</a:t>
                </a:r>
                <a:endParaRPr kumimoji="0" lang="es-CL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3" name="Text Box 13"/>
              <p:cNvSpPr txBox="1">
                <a:spLocks noChangeArrowheads="1"/>
              </p:cNvSpPr>
              <p:nvPr/>
            </p:nvSpPr>
            <p:spPr bwMode="auto">
              <a:xfrm>
                <a:off x="111483000" y="110916000"/>
                <a:ext cx="2185264" cy="1404000"/>
              </a:xfrm>
              <a:prstGeom prst="rect">
                <a:avLst/>
              </a:prstGeom>
              <a:solidFill>
                <a:srgbClr val="CCFF33"/>
              </a:solidFill>
              <a:ln w="2857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DIN-Light" charset="0"/>
                    <a:cs typeface="Arial" pitchFamily="34" charset="0"/>
                  </a:rPr>
                  <a:t>Función de asesoramiento</a:t>
                </a:r>
              </a:p>
              <a:p>
                <a:pPr marL="285750" marR="0" lvl="0" indent="-28575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DIN-Light" charset="0"/>
                    <a:cs typeface="Arial" pitchFamily="34" charset="0"/>
                  </a:rPr>
                  <a:t>Composición según criterios de competencia</a:t>
                </a:r>
                <a:r>
                  <a:rPr kumimoji="0" lang="es-CL" b="1" i="0" u="none" strike="noStrike" cap="none" normalizeH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DIN-Light" charset="0"/>
                    <a:cs typeface="Arial" pitchFamily="34" charset="0"/>
                  </a:rPr>
                  <a:t> </a:t>
                </a: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DIN-Light" charset="0"/>
                    <a:cs typeface="Arial" pitchFamily="34" charset="0"/>
                  </a:rPr>
                  <a:t>y eficacia administrativa</a:t>
                </a:r>
                <a:endParaRPr kumimoji="0" lang="es-CL" b="0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4" name="AutoShape 14"/>
              <p:cNvSpPr>
                <a:spLocks noChangeArrowheads="1"/>
              </p:cNvSpPr>
              <p:nvPr/>
            </p:nvSpPr>
            <p:spPr bwMode="auto">
              <a:xfrm>
                <a:off x="109179000" y="110700000"/>
                <a:ext cx="432000" cy="468000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9966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  <p:sp>
            <p:nvSpPr>
              <p:cNvPr id="5135" name="AutoShape 15"/>
              <p:cNvSpPr>
                <a:spLocks noChangeArrowheads="1"/>
              </p:cNvSpPr>
              <p:nvPr/>
            </p:nvSpPr>
            <p:spPr bwMode="auto">
              <a:xfrm>
                <a:off x="111015000" y="111060000"/>
                <a:ext cx="432000" cy="468000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9966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</p:grp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109575000" y="112104000"/>
              <a:ext cx="1404000" cy="1260000"/>
            </a:xfrm>
            <a:prstGeom prst="rect">
              <a:avLst/>
            </a:prstGeom>
            <a:solidFill>
              <a:srgbClr val="CCFF33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DIN-Light" charset="0"/>
                  <a:cs typeface="Arial" pitchFamily="34" charset="0"/>
                </a:rPr>
                <a:t>Asamblea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DIN-Light" charset="0"/>
                  <a:cs typeface="Arial" pitchFamily="34" charset="0"/>
                </a:rPr>
                <a:t>y grupos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DIN-Light" charset="0"/>
                  <a:cs typeface="Arial" pitchFamily="34" charset="0"/>
                </a:rPr>
                <a:t>parroquiales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111447000" y="112464000"/>
              <a:ext cx="2124000" cy="1188000"/>
            </a:xfrm>
            <a:prstGeom prst="rect">
              <a:avLst/>
            </a:prstGeom>
            <a:solidFill>
              <a:srgbClr val="CCFF33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DIN-Light" charset="0"/>
                  <a:cs typeface="Arial" pitchFamily="34" charset="0"/>
                </a:rPr>
                <a:t>Espacios de comunión, participación y corresponsabilidad en la vida comunitaria</a:t>
              </a:r>
              <a:endParaRPr kumimoji="0" lang="es-CL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8" name="AutoShape 18"/>
            <p:cNvSpPr>
              <a:spLocks noChangeArrowheads="1"/>
            </p:cNvSpPr>
            <p:nvPr/>
          </p:nvSpPr>
          <p:spPr bwMode="auto">
            <a:xfrm>
              <a:off x="109143000" y="112248000"/>
              <a:ext cx="432000" cy="4680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99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139" name="AutoShape 19"/>
            <p:cNvSpPr>
              <a:spLocks noChangeArrowheads="1"/>
            </p:cNvSpPr>
            <p:nvPr/>
          </p:nvSpPr>
          <p:spPr bwMode="auto">
            <a:xfrm>
              <a:off x="110979000" y="112608000"/>
              <a:ext cx="432000" cy="4680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99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95536" y="404664"/>
            <a:ext cx="8208912" cy="5832648"/>
            <a:chOff x="106794000" y="106236000"/>
            <a:chExt cx="5625000" cy="2916000"/>
          </a:xfrm>
        </p:grpSpPr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106794000" y="106236000"/>
              <a:ext cx="2700000" cy="558000"/>
            </a:xfrm>
            <a:prstGeom prst="rect">
              <a:avLst/>
            </a:prstGeom>
            <a:solidFill>
              <a:srgbClr val="FFC0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6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DIN-Medium" charset="0"/>
                  <a:cs typeface="Arial" pitchFamily="34" charset="0"/>
                </a:rPr>
                <a:t>En diálogo </a:t>
              </a:r>
              <a:r>
                <a:rPr kumimoji="0" lang="es-CL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con el Obispo y la</a:t>
              </a:r>
              <a:r>
                <a:rPr kumimoji="0" lang="es-CL" sz="26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 </a:t>
              </a:r>
              <a:r>
                <a:rPr kumimoji="0" lang="es-CL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Iglesia local</a:t>
              </a:r>
              <a:endParaRPr kumimoji="0" lang="es-CL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107586000" y="106848000"/>
              <a:ext cx="2961000" cy="1368000"/>
            </a:xfrm>
            <a:prstGeom prst="rect">
              <a:avLst/>
            </a:prstGeom>
            <a:solidFill>
              <a:srgbClr val="CCFF33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Visibilidad de la obra salesiana</a:t>
              </a:r>
              <a:r>
                <a:rPr kumimoji="0" lang="es-CL" sz="24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en la pastoral juvenil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Enriquecimiento del territorio</a:t>
              </a:r>
              <a:r>
                <a:rPr kumimoji="0" lang="es-CL" sz="24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con la expresión del carisma y la</a:t>
              </a:r>
              <a:r>
                <a:rPr kumimoji="0" lang="es-CL" sz="24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tradición salesiana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 rot="5400000">
              <a:off x="106947000" y="106871400"/>
              <a:ext cx="730800" cy="5760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CC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09755000" y="108324000"/>
              <a:ext cx="2664000" cy="82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905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Comunión, cooperación y sentido de pertenencia a la</a:t>
              </a:r>
              <a:r>
                <a:rPr kumimoji="0" lang="es-CL" sz="2000" b="1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Iglesia particular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 rot="5400000">
              <a:off x="108870300" y="108200700"/>
              <a:ext cx="828000" cy="8586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CC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23522" y="260655"/>
            <a:ext cx="7704856" cy="6408706"/>
            <a:chOff x="106695000" y="108828000"/>
            <a:chExt cx="5810370" cy="4419306"/>
          </a:xfrm>
        </p:grpSpPr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106695000" y="108828000"/>
              <a:ext cx="3258151" cy="558000"/>
            </a:xfrm>
            <a:prstGeom prst="rect">
              <a:avLst/>
            </a:prstGeom>
            <a:solidFill>
              <a:schemeClr val="accent6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El  proyecto Pastoral-Educativo unitario y articulado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107487000" y="109530000"/>
              <a:ext cx="4583949" cy="1782000"/>
            </a:xfrm>
            <a:prstGeom prst="rect">
              <a:avLst/>
            </a:prstGeom>
            <a:solidFill>
              <a:srgbClr val="CCFF33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Indispensable para implementar la pastoral parroquial según la identidad salesiana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Elemento importante para la continuidad pastoral de la vida parroquial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Punto de referencia en el diálogo con el obispo y los organismos diocesanos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Condición para encajar, calificar y enriquecer el proyecto de la Iglesia local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 rot="5400000">
              <a:off x="106848000" y="109463400"/>
              <a:ext cx="730800" cy="5760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CC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107703000" y="111348000"/>
              <a:ext cx="4802370" cy="900000"/>
              <a:chOff x="107703000" y="111348000"/>
              <a:chExt cx="4802370" cy="900000"/>
            </a:xfrm>
          </p:grpSpPr>
          <p:sp>
            <p:nvSpPr>
              <p:cNvPr id="7175" name="Text Box 7"/>
              <p:cNvSpPr txBox="1">
                <a:spLocks noChangeArrowheads="1"/>
              </p:cNvSpPr>
              <p:nvPr/>
            </p:nvSpPr>
            <p:spPr bwMode="auto">
              <a:xfrm>
                <a:off x="108675000" y="111456000"/>
                <a:ext cx="3830370" cy="792000"/>
              </a:xfrm>
              <a:prstGeom prst="rect">
                <a:avLst/>
              </a:prstGeom>
              <a:solidFill>
                <a:schemeClr val="accent5"/>
              </a:solidFill>
              <a:ln w="1905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Light" charset="0"/>
                    <a:cs typeface="Arial" pitchFamily="34" charset="0"/>
                  </a:rPr>
                  <a:t>Atención metodológica al carisma salesiano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Light" charset="0"/>
                    <a:cs typeface="Arial" pitchFamily="34" charset="0"/>
                  </a:rPr>
                  <a:t>PEPS, una herramienta operativa para promover la originalidad y la creatividad de cada parroquia</a:t>
                </a:r>
                <a:endParaRPr kumimoji="0" lang="es-C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76" name="AutoShape 8"/>
              <p:cNvSpPr>
                <a:spLocks noChangeArrowheads="1"/>
              </p:cNvSpPr>
              <p:nvPr/>
            </p:nvSpPr>
            <p:spPr bwMode="auto">
              <a:xfrm rot="5400000">
                <a:off x="107718300" y="111332700"/>
                <a:ext cx="828000" cy="858600"/>
              </a:xfrm>
              <a:custGeom>
                <a:avLst/>
                <a:gdLst>
                  <a:gd name="G0" fmla="+- 9257 0 0"/>
                  <a:gd name="G1" fmla="+- 18514 0 0"/>
                  <a:gd name="G2" fmla="+- 7200 0 0"/>
                  <a:gd name="G3" fmla="*/ 9257 1 2"/>
                  <a:gd name="G4" fmla="+- G3 10800 0"/>
                  <a:gd name="G5" fmla="+- 21600 9257 18514"/>
                  <a:gd name="G6" fmla="+- 18514 7200 0"/>
                  <a:gd name="G7" fmla="*/ G6 1 2"/>
                  <a:gd name="G8" fmla="*/ 18514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514 1 2"/>
                  <a:gd name="G15" fmla="+- G5 0 G4"/>
                  <a:gd name="G16" fmla="+- G0 0 G4"/>
                  <a:gd name="G17" fmla="*/ G2 G15 G16"/>
                  <a:gd name="T0" fmla="*/ 15429 w 21600"/>
                  <a:gd name="T1" fmla="*/ 0 h 21600"/>
                  <a:gd name="T2" fmla="*/ 9257 w 21600"/>
                  <a:gd name="T3" fmla="*/ 7200 h 21600"/>
                  <a:gd name="T4" fmla="*/ 0 w 21600"/>
                  <a:gd name="T5" fmla="*/ 18001 h 21600"/>
                  <a:gd name="T6" fmla="*/ 9257 w 21600"/>
                  <a:gd name="T7" fmla="*/ 21600 h 21600"/>
                  <a:gd name="T8" fmla="*/ 18514 w 21600"/>
                  <a:gd name="T9" fmla="*/ 15000 h 21600"/>
                  <a:gd name="T10" fmla="*/ 21600 w 21600"/>
                  <a:gd name="T11" fmla="*/ 720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close/>
                  </a:path>
                </a:pathLst>
              </a:custGeom>
              <a:solidFill>
                <a:srgbClr val="99CC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</p:grp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>
              <a:off x="107703000" y="112283995"/>
              <a:ext cx="4802370" cy="963311"/>
              <a:chOff x="106821000" y="113256000"/>
              <a:chExt cx="4802370" cy="1003449"/>
            </a:xfrm>
          </p:grpSpPr>
          <p:sp>
            <p:nvSpPr>
              <p:cNvPr id="7178" name="Text Box 10"/>
              <p:cNvSpPr txBox="1">
                <a:spLocks noChangeArrowheads="1"/>
              </p:cNvSpPr>
              <p:nvPr/>
            </p:nvSpPr>
            <p:spPr bwMode="auto">
              <a:xfrm>
                <a:off x="107793000" y="113276690"/>
                <a:ext cx="3830370" cy="982759"/>
              </a:xfrm>
              <a:prstGeom prst="rect">
                <a:avLst/>
              </a:prstGeom>
              <a:solidFill>
                <a:schemeClr val="accent5"/>
              </a:solidFill>
              <a:ln w="1905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Light" charset="0"/>
                    <a:cs typeface="Arial" pitchFamily="34" charset="0"/>
                  </a:rPr>
                  <a:t>La parroquia confiada a los Salesianos incorpora en su PEPS las orientaciones pastorales de la diócesis y las del PEPS provincial y local</a:t>
                </a:r>
                <a:endParaRPr kumimoji="0" lang="es-C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79" name="AutoShape 11"/>
              <p:cNvSpPr>
                <a:spLocks noChangeArrowheads="1"/>
              </p:cNvSpPr>
              <p:nvPr/>
            </p:nvSpPr>
            <p:spPr bwMode="auto">
              <a:xfrm rot="5400000">
                <a:off x="106836300" y="113240700"/>
                <a:ext cx="828000" cy="858600"/>
              </a:xfrm>
              <a:custGeom>
                <a:avLst/>
                <a:gdLst>
                  <a:gd name="G0" fmla="+- 9257 0 0"/>
                  <a:gd name="G1" fmla="+- 18514 0 0"/>
                  <a:gd name="G2" fmla="+- 7200 0 0"/>
                  <a:gd name="G3" fmla="*/ 9257 1 2"/>
                  <a:gd name="G4" fmla="+- G3 10800 0"/>
                  <a:gd name="G5" fmla="+- 21600 9257 18514"/>
                  <a:gd name="G6" fmla="+- 18514 7200 0"/>
                  <a:gd name="G7" fmla="*/ G6 1 2"/>
                  <a:gd name="G8" fmla="*/ 18514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514 1 2"/>
                  <a:gd name="G15" fmla="+- G5 0 G4"/>
                  <a:gd name="G16" fmla="+- G0 0 G4"/>
                  <a:gd name="G17" fmla="*/ G2 G15 G16"/>
                  <a:gd name="T0" fmla="*/ 15429 w 21600"/>
                  <a:gd name="T1" fmla="*/ 0 h 21600"/>
                  <a:gd name="T2" fmla="*/ 9257 w 21600"/>
                  <a:gd name="T3" fmla="*/ 7200 h 21600"/>
                  <a:gd name="T4" fmla="*/ 0 w 21600"/>
                  <a:gd name="T5" fmla="*/ 18001 h 21600"/>
                  <a:gd name="T6" fmla="*/ 9257 w 21600"/>
                  <a:gd name="T7" fmla="*/ 21600 h 21600"/>
                  <a:gd name="T8" fmla="*/ 18514 w 21600"/>
                  <a:gd name="T9" fmla="*/ 15000 h 21600"/>
                  <a:gd name="T10" fmla="*/ 21600 w 21600"/>
                  <a:gd name="T11" fmla="*/ 720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close/>
                  </a:path>
                </a:pathLst>
              </a:custGeom>
              <a:solidFill>
                <a:srgbClr val="99CC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539561" y="188640"/>
            <a:ext cx="7560840" cy="6424841"/>
            <a:chOff x="106592539" y="105972750"/>
            <a:chExt cx="6978461" cy="6423665"/>
          </a:xfrm>
        </p:grpSpPr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107347500" y="105972750"/>
              <a:ext cx="5719500" cy="695250"/>
            </a:xfrm>
            <a:prstGeom prst="rect">
              <a:avLst/>
            </a:prstGeom>
            <a:solidFill>
              <a:srgbClr val="0080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800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CAPITULO V:</a:t>
              </a:r>
              <a:r>
                <a:rPr kumimoji="0" lang="es-CL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 OTROS TIPOS: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IGLESIAS PÚBLICAS, SANTUARIOS</a:t>
              </a:r>
              <a:endParaRPr kumimoji="0" 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pperplate Gothic Bold" panose="020E0705020206020404" pitchFamily="34" charset="0"/>
                <a:cs typeface="Arial" pitchFamily="34" charset="0"/>
              </a:endParaRP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107019000" y="106956000"/>
              <a:ext cx="2488500" cy="551544"/>
            </a:xfrm>
            <a:prstGeom prst="rect">
              <a:avLst/>
            </a:prstGeom>
            <a:solidFill>
              <a:srgbClr val="339933"/>
            </a:solidFill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DIN-Medium" charset="0"/>
                  <a:cs typeface="Arial" pitchFamily="34" charset="0"/>
                </a:rPr>
                <a:t>IGLESIAS PÚBLICAS</a:t>
              </a:r>
              <a:endParaRPr kumimoji="0" lang="es-CL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110668500" y="106980683"/>
              <a:ext cx="2488500" cy="551545"/>
            </a:xfrm>
            <a:prstGeom prst="rect">
              <a:avLst/>
            </a:prstGeom>
            <a:solidFill>
              <a:srgbClr val="339933"/>
            </a:solidFill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Medium" charset="0"/>
                  <a:cs typeface="Arial" pitchFamily="34" charset="0"/>
                </a:rPr>
                <a:t>SANTUARIOS</a:t>
              </a:r>
              <a:endParaRPr kumimoji="0" lang="es-C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0" name="AutoShape 18"/>
            <p:cNvSpPr>
              <a:spLocks noChangeArrowheads="1"/>
            </p:cNvSpPr>
            <p:nvPr/>
          </p:nvSpPr>
          <p:spPr bwMode="auto">
            <a:xfrm>
              <a:off x="107955000" y="106668000"/>
              <a:ext cx="612000" cy="2880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80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eaVert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8211" name="AutoShape 19"/>
            <p:cNvSpPr>
              <a:spLocks noChangeArrowheads="1"/>
            </p:cNvSpPr>
            <p:nvPr/>
          </p:nvSpPr>
          <p:spPr bwMode="auto">
            <a:xfrm>
              <a:off x="111699000" y="106668000"/>
              <a:ext cx="612000" cy="3600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80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eaVert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106659000" y="107747999"/>
              <a:ext cx="3240000" cy="2400425"/>
            </a:xfrm>
            <a:prstGeom prst="rect">
              <a:avLst/>
            </a:prstGeom>
            <a:solidFill>
              <a:srgbClr val="0099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* Un </a:t>
              </a: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DIN-Light" charset="0"/>
                  <a:cs typeface="Arial" pitchFamily="34" charset="0"/>
                </a:rPr>
                <a:t>"lugar" sagrado de convocatoria y encuentro</a:t>
              </a: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, de testimonio y de mensaje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salesiano y eclesial</a:t>
              </a:r>
              <a:endParaRPr kumimoji="0" lang="es-CL" sz="17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DIN-Light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* Con algunos servicios pastorales </a:t>
              </a:r>
              <a:r>
                <a:rPr kumimoji="0" lang="es-CL" sz="1700" b="1" i="1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DIN-Light" charset="0"/>
                  <a:cs typeface="Arial" pitchFamily="34" charset="0"/>
                </a:rPr>
                <a:t>(no se reconocen como parroquias)</a:t>
              </a: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: celebraciones eucarísticas, encuentros de oración, triduos y novenas</a:t>
              </a:r>
              <a:endParaRPr kumimoji="0" lang="es-CL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110115000" y="107748000"/>
              <a:ext cx="3456000" cy="2425050"/>
            </a:xfrm>
            <a:prstGeom prst="rect">
              <a:avLst/>
            </a:prstGeom>
            <a:solidFill>
              <a:srgbClr val="0099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Presencia salesiana Significativa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* Iglesias </a:t>
              </a: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DIN-Light" charset="0"/>
                  <a:cs typeface="Arial" pitchFamily="34" charset="0"/>
                </a:rPr>
                <a:t>reconocidas como tales por la autoridad eclesiástica</a:t>
              </a: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 y centros de acogida y oración para muchos creyentes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* Los "santuarios" son </a:t>
              </a: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DIN-Light" charset="0"/>
                  <a:cs typeface="Arial" pitchFamily="34" charset="0"/>
                </a:rPr>
                <a:t>lugares sagrados</a:t>
              </a:r>
              <a:r>
                <a:rPr kumimoji="0" lang="es-CL" sz="17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Light" charset="0"/>
                  <a:cs typeface="Arial" pitchFamily="34" charset="0"/>
                </a:rPr>
                <a:t> a los que acuden los fieles por motivos de piedad y peregrinación, lugar de acogida y oración para muchos creyentes</a:t>
              </a:r>
              <a:endParaRPr kumimoji="0" lang="es-CL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4" name="AutoShape 22"/>
            <p:cNvSpPr>
              <a:spLocks noChangeArrowheads="1"/>
            </p:cNvSpPr>
            <p:nvPr/>
          </p:nvSpPr>
          <p:spPr bwMode="auto">
            <a:xfrm>
              <a:off x="107811000" y="107412651"/>
              <a:ext cx="612000" cy="3600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eaVert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8215" name="AutoShape 23"/>
            <p:cNvSpPr>
              <a:spLocks noChangeArrowheads="1"/>
            </p:cNvSpPr>
            <p:nvPr/>
          </p:nvSpPr>
          <p:spPr bwMode="auto">
            <a:xfrm>
              <a:off x="111696218" y="107484625"/>
              <a:ext cx="612000" cy="2880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eaVert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106592539" y="110416404"/>
              <a:ext cx="6978461" cy="1980011"/>
            </a:xfrm>
            <a:prstGeom prst="rect">
              <a:avLst/>
            </a:prstGeom>
            <a:noFill/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400" b="1" i="0" u="none" strike="noStrike" cap="none" normalizeH="0" baseline="0" dirty="0">
                  <a:ln>
                    <a:noFill/>
                  </a:ln>
                  <a:effectLst/>
                  <a:latin typeface="DIN-Light" charset="0"/>
                  <a:cs typeface="Arial" pitchFamily="34" charset="0"/>
                </a:rPr>
                <a:t>Acoger a los fieles, visitantes y transeúntes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L" sz="700" b="1" i="0" u="none" strike="noStrike" cap="none" normalizeH="0" baseline="0" dirty="0">
                <a:ln>
                  <a:noFill/>
                </a:ln>
                <a:effectLst/>
                <a:latin typeface="DIN-Light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400" b="1" i="0" u="none" strike="noStrike" cap="none" normalizeH="0" baseline="0" dirty="0">
                  <a:ln>
                    <a:noFill/>
                  </a:ln>
                  <a:effectLst/>
                  <a:latin typeface="DIN-Light" charset="0"/>
                  <a:cs typeface="Arial" pitchFamily="34" charset="0"/>
                </a:rPr>
                <a:t>• dignidad de las celebraciones litúrgicas y de las manifestaciones de piedad popular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400" b="1" i="0" u="none" strike="noStrike" cap="none" normalizeH="0" baseline="0" dirty="0">
                  <a:ln>
                    <a:noFill/>
                  </a:ln>
                  <a:effectLst/>
                  <a:latin typeface="DIN-Light" charset="0"/>
                  <a:cs typeface="Arial" pitchFamily="34" charset="0"/>
                </a:rPr>
                <a:t>• cuidado de todo el espacio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400" b="1" i="0" u="none" strike="noStrike" cap="none" normalizeH="0" baseline="0" dirty="0">
                  <a:ln>
                    <a:noFill/>
                  </a:ln>
                  <a:effectLst/>
                  <a:latin typeface="DIN-Light" charset="0"/>
                  <a:cs typeface="Arial" pitchFamily="34" charset="0"/>
                </a:rPr>
                <a:t>• respeto y recogimiento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400" b="1" i="0" u="none" strike="noStrike" cap="none" normalizeH="0" baseline="0" dirty="0">
                  <a:ln>
                    <a:noFill/>
                  </a:ln>
                  <a:effectLst/>
                  <a:latin typeface="DIN-Light" charset="0"/>
                  <a:cs typeface="Arial" pitchFamily="34" charset="0"/>
                </a:rPr>
                <a:t>• arquitectura sin barreras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400" b="1" i="0" u="none" strike="noStrike" cap="none" normalizeH="0" baseline="0" dirty="0">
                  <a:ln>
                    <a:noFill/>
                  </a:ln>
                  <a:effectLst/>
                  <a:latin typeface="DIN-Light" charset="0"/>
                  <a:cs typeface="Arial" pitchFamily="34" charset="0"/>
                </a:rPr>
                <a:t>• material impreso y nuevas tecnologías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400" b="1" i="0" u="none" strike="noStrike" cap="none" normalizeH="0" baseline="0" dirty="0">
                  <a:ln>
                    <a:noFill/>
                  </a:ln>
                  <a:effectLst/>
                  <a:latin typeface="DIN-Light" charset="0"/>
                  <a:cs typeface="Arial" pitchFamily="34" charset="0"/>
                </a:rPr>
                <a:t>• espacios físicos adecuados y acogedores para cada categoría de personas y para cada uso específico </a:t>
              </a:r>
              <a:r>
                <a:rPr kumimoji="0" lang="es-CL" sz="1400" b="1" i="1" u="none" strike="noStrike" cap="none" normalizeH="0" baseline="0" dirty="0">
                  <a:ln>
                    <a:noFill/>
                  </a:ln>
                  <a:effectLst/>
                  <a:latin typeface="DIN-Light" charset="0"/>
                  <a:cs typeface="Arial" pitchFamily="34" charset="0"/>
                </a:rPr>
                <a:t>(capillas de adoración y reconciliación, puntos de información, museo, etc.)</a:t>
              </a:r>
              <a:endParaRPr kumimoji="0" lang="es-CL" sz="1800" b="0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7" name="AutoShape 25"/>
            <p:cNvSpPr>
              <a:spLocks noChangeArrowheads="1"/>
            </p:cNvSpPr>
            <p:nvPr/>
          </p:nvSpPr>
          <p:spPr bwMode="auto">
            <a:xfrm>
              <a:off x="109702372" y="110148424"/>
              <a:ext cx="612000" cy="3600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eaVert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3568" y="404664"/>
            <a:ext cx="7776864" cy="5976664"/>
            <a:chOff x="107343000" y="108648000"/>
            <a:chExt cx="5814000" cy="4104000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108096667" y="109933590"/>
              <a:ext cx="4414333" cy="720000"/>
            </a:xfrm>
            <a:prstGeom prst="rect">
              <a:avLst/>
            </a:prstGeom>
            <a:solidFill>
              <a:srgbClr val="66CCFF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DIN-Light" charset="0"/>
                  <a:cs typeface="Arial" pitchFamily="34" charset="0"/>
                </a:rPr>
                <a:t>Un espacio privilegiado de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DIN-Light" charset="0"/>
                  <a:cs typeface="Arial" pitchFamily="34" charset="0"/>
                </a:rPr>
                <a:t>evangelización para los jóvenes</a:t>
              </a:r>
              <a:endParaRPr kumimoji="0" lang="es-C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08096667" y="110774169"/>
              <a:ext cx="4468167" cy="721301"/>
            </a:xfrm>
            <a:prstGeom prst="rect">
              <a:avLst/>
            </a:prstGeom>
            <a:solidFill>
              <a:srgbClr val="66CCFF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DIN-Light" charset="0"/>
                  <a:cs typeface="Arial" pitchFamily="34" charset="0"/>
                </a:rPr>
                <a:t>Según el Proyecto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DIN-Light" charset="0"/>
                  <a:cs typeface="Arial" pitchFamily="34" charset="0"/>
                </a:rPr>
                <a:t>Educativo-Pastoral Salesiano</a:t>
              </a:r>
              <a:endParaRPr kumimoji="0" lang="es-C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08150500" y="111672000"/>
              <a:ext cx="4414333" cy="1080000"/>
            </a:xfrm>
            <a:prstGeom prst="rect">
              <a:avLst/>
            </a:prstGeom>
            <a:solidFill>
              <a:srgbClr val="66CCFF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DIN-Light" charset="0"/>
                  <a:cs typeface="Arial" pitchFamily="34" charset="0"/>
                </a:rPr>
                <a:t>el carisma de la Congregación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DIN-Light" charset="0"/>
                  <a:cs typeface="Arial" pitchFamily="34" charset="0"/>
                </a:rPr>
                <a:t>debe manifestarse no menos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DIN-Light" charset="0"/>
                  <a:cs typeface="Arial" pitchFamily="34" charset="0"/>
                </a:rPr>
                <a:t>que en otros ambientes de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DIN-Light" charset="0"/>
                  <a:cs typeface="Arial" pitchFamily="34" charset="0"/>
                </a:rPr>
                <a:t>nuestras obras salesianas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07343000" y="108648000"/>
              <a:ext cx="5814000" cy="1137253"/>
            </a:xfrm>
            <a:prstGeom prst="rect">
              <a:avLst/>
            </a:prstGeom>
            <a:solidFill>
              <a:srgbClr val="0099FF"/>
            </a:solidFill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3200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CAPÍTULO  I: </a:t>
              </a:r>
              <a:r>
                <a:rPr kumimoji="0" lang="es-CL" sz="32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LA ORIGINALIDAD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32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DE LA PARROQUIA CONFIADA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3200" b="1" i="0" u="none" strike="noStrike" cap="none" normalizeH="0" baseline="0" dirty="0">
                  <a:ln>
                    <a:noFill/>
                  </a:ln>
                  <a:solidFill>
                    <a:srgbClr val="003469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A LOS SALESIANOS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71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DIN-Bold" charset="0"/>
                  <a:cs typeface="Arial" pitchFamily="34" charset="0"/>
                </a:rPr>
                <a:t>I</a:t>
              </a:r>
              <a:endParaRPr kumimoji="0" 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11560" y="548673"/>
            <a:ext cx="7920880" cy="5832648"/>
            <a:chOff x="107631000" y="106070400"/>
            <a:chExt cx="4936500" cy="3971666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107631000" y="106070400"/>
              <a:ext cx="4936500" cy="821250"/>
            </a:xfrm>
            <a:prstGeom prst="rect">
              <a:avLst/>
            </a:prstGeom>
            <a:solidFill>
              <a:srgbClr val="339933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3200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CAPÍTULO  II: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3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opperplate Gothic Bold" panose="020E0705020206020404" pitchFamily="34" charset="0"/>
                  <a:cs typeface="Arial" pitchFamily="34" charset="0"/>
                </a:rPr>
                <a:t>LA CEP DE LAS PARROQUIAS</a:t>
              </a:r>
              <a:endParaRPr kumimoji="0" lang="es-C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pperplate Gothic Bold" panose="020E0705020206020404" pitchFamily="34" charset="0"/>
                <a:cs typeface="Arial" pitchFamily="34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08387000" y="106992000"/>
              <a:ext cx="3528000" cy="798750"/>
            </a:xfrm>
            <a:prstGeom prst="rect">
              <a:avLst/>
            </a:prstGeom>
            <a:solidFill>
              <a:srgbClr val="CCCC00"/>
            </a:solidFill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Medium" charset="0"/>
                  <a:cs typeface="Arial" pitchFamily="34" charset="0"/>
                </a:rPr>
                <a:t>LA IMPORTANCIA DE COMUNIDAD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Medium" charset="0"/>
                  <a:cs typeface="Arial" pitchFamily="34" charset="0"/>
                </a:rPr>
                <a:t>EDUCATIVO-PASTORAL DE LA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Medium" charset="0"/>
                  <a:cs typeface="Arial" pitchFamily="34" charset="0"/>
                </a:rPr>
                <a:t>PARROQUIA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08393914" y="107933651"/>
              <a:ext cx="3635059" cy="2108415"/>
            </a:xfrm>
            <a:prstGeom prst="rect">
              <a:avLst/>
            </a:prstGeom>
            <a:solidFill>
              <a:srgbClr val="CCCC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Asume una misión común: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implicar en corresponsabilidad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en torno a un proyecto al mayor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número de personas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L" sz="2400" b="1" i="0" u="none" strike="noStrike" cap="none" normalizeH="0" baseline="0" dirty="0">
                <a:ln>
                  <a:noFill/>
                </a:ln>
                <a:solidFill>
                  <a:srgbClr val="007F30"/>
                </a:solidFill>
                <a:effectLst/>
                <a:latin typeface="DIN-Light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Pluralidad de vocaciones,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carismas y ministerios: “cultura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del encuentro”</a:t>
              </a:r>
              <a:endParaRPr kumimoji="0" lang="es-CL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L" sz="1400" b="1" i="0" u="none" strike="noStrike" cap="none" normalizeH="0" baseline="0" dirty="0">
                <a:ln>
                  <a:noFill/>
                </a:ln>
                <a:solidFill>
                  <a:srgbClr val="007F30"/>
                </a:solidFill>
                <a:effectLst/>
                <a:latin typeface="DIN-Light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L" sz="1400" b="1" i="0" u="none" strike="noStrike" cap="none" normalizeH="0" baseline="0" dirty="0">
                <a:ln>
                  <a:noFill/>
                </a:ln>
                <a:solidFill>
                  <a:srgbClr val="007F30"/>
                </a:solidFill>
                <a:effectLst/>
                <a:latin typeface="DIN-Light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L" sz="1400" b="1" i="0" u="none" strike="noStrike" cap="none" normalizeH="0" baseline="0" dirty="0">
                <a:ln>
                  <a:noFill/>
                </a:ln>
                <a:solidFill>
                  <a:srgbClr val="007F30"/>
                </a:solidFill>
                <a:effectLst/>
                <a:latin typeface="DIN-Light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L" sz="1400" b="1" i="0" u="none" strike="noStrike" cap="none" normalizeH="0" baseline="0" dirty="0">
                <a:ln>
                  <a:noFill/>
                </a:ln>
                <a:solidFill>
                  <a:srgbClr val="007F30"/>
                </a:solidFill>
                <a:effectLst/>
                <a:latin typeface="DIN-Light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7544" y="404664"/>
            <a:ext cx="8352928" cy="6192688"/>
            <a:chOff x="106515000" y="106560000"/>
            <a:chExt cx="6552000" cy="5724000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106515000" y="106560000"/>
              <a:ext cx="2488500" cy="808500"/>
            </a:xfrm>
            <a:prstGeom prst="rect">
              <a:avLst/>
            </a:prstGeom>
            <a:solidFill>
              <a:srgbClr val="339933"/>
            </a:solidFill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Comunidad Religiosa salesiana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en la parroquia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106515005" y="108613500"/>
              <a:ext cx="2488500" cy="808500"/>
            </a:xfrm>
            <a:prstGeom prst="rect">
              <a:avLst/>
            </a:prstGeom>
            <a:solidFill>
              <a:srgbClr val="339933"/>
            </a:solidFill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3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rPr>
                <a:t>El Párroco</a:t>
              </a:r>
              <a:endParaRPr kumimoji="0" lang="es-C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109359000" y="106596000"/>
              <a:ext cx="3636000" cy="962372"/>
            </a:xfrm>
            <a:prstGeom prst="rect">
              <a:avLst/>
            </a:prstGeom>
            <a:noFill/>
            <a:ln w="1905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Aumenta su valor con la  presencia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significativa y complementaria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007F30"/>
                  </a:solidFill>
                  <a:effectLst/>
                  <a:latin typeface="DIN-Light" charset="0"/>
                  <a:cs typeface="Arial" pitchFamily="34" charset="0"/>
                </a:rPr>
                <a:t>de salesianos clérigos y laicos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108999000" y="106920000"/>
              <a:ext cx="3960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108999000" y="107784000"/>
              <a:ext cx="4032000" cy="2969163"/>
              <a:chOff x="108999000" y="107784000"/>
              <a:chExt cx="4032000" cy="2969163"/>
            </a:xfrm>
          </p:grpSpPr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108999000" y="109022651"/>
                <a:ext cx="396000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  <p:sp>
            <p:nvSpPr>
              <p:cNvPr id="4105" name="Text Box 9"/>
              <p:cNvSpPr txBox="1">
                <a:spLocks noChangeArrowheads="1"/>
              </p:cNvSpPr>
              <p:nvPr/>
            </p:nvSpPr>
            <p:spPr bwMode="auto">
              <a:xfrm>
                <a:off x="109395000" y="107784000"/>
                <a:ext cx="3636000" cy="2969163"/>
              </a:xfrm>
              <a:prstGeom prst="rect">
                <a:avLst/>
              </a:prstGeom>
              <a:noFill/>
              <a:ln w="1905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primer responsable de la misión parroquial confiada por el Obispo a la Congregación Salesiana</a:t>
                </a:r>
              </a:p>
              <a:p>
                <a:pPr marL="285750" marR="0" lvl="0" indent="-2857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representa a la Congregación y su propuesta</a:t>
                </a:r>
              </a:p>
              <a:p>
                <a:pPr marL="285750" marR="0" lvl="0" indent="-2857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preside la comunidad parroquial</a:t>
                </a:r>
              </a:p>
              <a:p>
                <a:pPr marL="285750" marR="0" lvl="0" indent="-28575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se responsabiliza de la realización del Proyecto Pastoral Educativo Salesiano en comunión con el director, la comunidad  salesiana y el Consejo Pastoral Parroquial</a:t>
                </a:r>
                <a:endParaRPr kumimoji="0" lang="es-CL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106587000" y="110808000"/>
              <a:ext cx="6480000" cy="1476000"/>
              <a:chOff x="106587000" y="110808000"/>
              <a:chExt cx="6480000" cy="1476000"/>
            </a:xfrm>
          </p:grpSpPr>
          <p:sp>
            <p:nvSpPr>
              <p:cNvPr id="4107" name="Text Box 11"/>
              <p:cNvSpPr txBox="1">
                <a:spLocks noChangeArrowheads="1"/>
              </p:cNvSpPr>
              <p:nvPr/>
            </p:nvSpPr>
            <p:spPr bwMode="auto">
              <a:xfrm>
                <a:off x="106587000" y="111009593"/>
                <a:ext cx="2488500" cy="808500"/>
              </a:xfrm>
              <a:prstGeom prst="rect">
                <a:avLst/>
              </a:prstGeom>
              <a:solidFill>
                <a:srgbClr val="339933"/>
              </a:solidFill>
              <a:ln w="381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L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3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Medium" charset="0"/>
                    <a:cs typeface="Arial" pitchFamily="34" charset="0"/>
                  </a:rPr>
                  <a:t>Los Laicos</a:t>
                </a:r>
                <a:endParaRPr kumimoji="0" lang="es-CL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>
                <a:off x="109430999" y="110808000"/>
                <a:ext cx="3636001" cy="1476000"/>
              </a:xfrm>
              <a:prstGeom prst="rect">
                <a:avLst/>
              </a:prstGeom>
              <a:noFill/>
              <a:ln w="1905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285750" marR="0" lvl="0" indent="-28575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1600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promueven y acompañan la diversidad de vocaciones</a:t>
                </a:r>
              </a:p>
              <a:p>
                <a:pPr marL="285750" marR="0" lvl="0" indent="-28575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1600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asumen su importante papel en la misión evangelizadora</a:t>
                </a:r>
              </a:p>
              <a:p>
                <a:pPr marL="285750" marR="0" lvl="0" indent="-28575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1600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atención al Movimiento Juvenil Salesiano y a la Familia Salesiana</a:t>
                </a:r>
                <a:endParaRPr kumimoji="0" lang="es-CL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5" name="Line 8">
            <a:extLst>
              <a:ext uri="{FF2B5EF4-FFF2-40B4-BE49-F238E27FC236}">
                <a16:creationId xmlns:a16="http://schemas.microsoft.com/office/drawing/2014/main" id="{CAA88AB9-F19C-BBEC-50EE-04BF1EFC8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113" y="5733256"/>
            <a:ext cx="504847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539552" y="404664"/>
            <a:ext cx="8424936" cy="6120680"/>
            <a:chOff x="106677000" y="105876000"/>
            <a:chExt cx="6570000" cy="389700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06767000" y="105876000"/>
              <a:ext cx="6480000" cy="1971424"/>
              <a:chOff x="106767000" y="105876000"/>
              <a:chExt cx="6480000" cy="1971424"/>
            </a:xfrm>
          </p:grpSpPr>
          <p:sp>
            <p:nvSpPr>
              <p:cNvPr id="5124" name="Text Box 4"/>
              <p:cNvSpPr txBox="1">
                <a:spLocks noChangeArrowheads="1"/>
              </p:cNvSpPr>
              <p:nvPr/>
            </p:nvSpPr>
            <p:spPr bwMode="auto">
              <a:xfrm>
                <a:off x="106767000" y="105876000"/>
                <a:ext cx="2488500" cy="808500"/>
              </a:xfrm>
              <a:prstGeom prst="rect">
                <a:avLst/>
              </a:prstGeom>
              <a:solidFill>
                <a:srgbClr val="339933"/>
              </a:solidFill>
              <a:ln w="381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CL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Medium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3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Medium" charset="0"/>
                    <a:cs typeface="Arial" pitchFamily="34" charset="0"/>
                  </a:rPr>
                  <a:t>Los  Jóvenes</a:t>
                </a:r>
                <a:endParaRPr kumimoji="0" lang="es-CL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5" name="Line 5"/>
              <p:cNvSpPr>
                <a:spLocks noChangeShapeType="1"/>
              </p:cNvSpPr>
              <p:nvPr/>
            </p:nvSpPr>
            <p:spPr bwMode="auto">
              <a:xfrm>
                <a:off x="109215000" y="106088239"/>
                <a:ext cx="396000" cy="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  <p:sp>
            <p:nvSpPr>
              <p:cNvPr id="5126" name="Text Box 6"/>
              <p:cNvSpPr txBox="1">
                <a:spLocks noChangeArrowheads="1"/>
              </p:cNvSpPr>
              <p:nvPr/>
            </p:nvSpPr>
            <p:spPr bwMode="auto">
              <a:xfrm>
                <a:off x="109611000" y="105912000"/>
                <a:ext cx="3636000" cy="1935424"/>
              </a:xfrm>
              <a:prstGeom prst="rect">
                <a:avLst/>
              </a:prstGeom>
              <a:noFill/>
              <a:ln w="1905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miembros legítimos e indispensables de la CEP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miembros del Consejo Pastoral Parroquial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implicados en la planificación y ejecución del Proyecto Educativo-Pastoral Salesiano</a:t>
                </a:r>
                <a:endParaRPr kumimoji="0" lang="es-CL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106677000" y="108036000"/>
              <a:ext cx="6480000" cy="1737000"/>
              <a:chOff x="106749000" y="108891000"/>
              <a:chExt cx="6480000" cy="1737000"/>
            </a:xfrm>
          </p:grpSpPr>
          <p:sp>
            <p:nvSpPr>
              <p:cNvPr id="5128" name="Text Box 8"/>
              <p:cNvSpPr txBox="1">
                <a:spLocks noChangeArrowheads="1"/>
              </p:cNvSpPr>
              <p:nvPr/>
            </p:nvSpPr>
            <p:spPr bwMode="auto">
              <a:xfrm>
                <a:off x="106749000" y="108891000"/>
                <a:ext cx="2488500" cy="945000"/>
              </a:xfrm>
              <a:prstGeom prst="rect">
                <a:avLst/>
              </a:prstGeom>
              <a:solidFill>
                <a:srgbClr val="339933"/>
              </a:solidFill>
              <a:ln w="3810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DIN-Medium" charset="0"/>
                    <a:cs typeface="Arial" pitchFamily="34" charset="0"/>
                  </a:rPr>
                  <a:t>El responsable del Centro Oratorio-Juvenil</a:t>
                </a:r>
                <a:endParaRPr kumimoji="0" lang="es-CL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109197000" y="109103239"/>
                <a:ext cx="396000" cy="1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  <p:sp>
            <p:nvSpPr>
              <p:cNvPr id="5130" name="Text Box 10"/>
              <p:cNvSpPr txBox="1">
                <a:spLocks noChangeArrowheads="1"/>
              </p:cNvSpPr>
              <p:nvPr/>
            </p:nvSpPr>
            <p:spPr bwMode="auto">
              <a:xfrm>
                <a:off x="109593000" y="108927000"/>
                <a:ext cx="3636000" cy="1701000"/>
              </a:xfrm>
              <a:prstGeom prst="rect">
                <a:avLst/>
              </a:prstGeom>
              <a:noFill/>
              <a:ln w="19050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vicario parroquial para el sector juvenil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vincula la parroquia y el Oratorio-Centro Juvenil en un único plan de acción pastoral</a:t>
                </a: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s-CL" sz="2000" b="1" i="0" u="none" strike="noStrike" cap="none" normalizeH="0" baseline="0" dirty="0">
                    <a:ln>
                      <a:noFill/>
                    </a:ln>
                    <a:solidFill>
                      <a:srgbClr val="007F30"/>
                    </a:solidFill>
                    <a:effectLst/>
                    <a:latin typeface="DIN-Light" charset="0"/>
                    <a:cs typeface="Arial" pitchFamily="34" charset="0"/>
                  </a:rPr>
                  <a:t>presenta el Oratorio-Centro Juvenil            como centro de difusión de las iniciativas juveniles en el ámbito local</a:t>
                </a:r>
                <a:endParaRPr kumimoji="0" lang="es-CL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76" name="Group 32"/>
          <p:cNvGrpSpPr>
            <a:grpSpLocks/>
          </p:cNvGrpSpPr>
          <p:nvPr/>
        </p:nvGrpSpPr>
        <p:grpSpPr bwMode="auto">
          <a:xfrm>
            <a:off x="539552" y="476672"/>
            <a:ext cx="7920880" cy="5400600"/>
            <a:chOff x="107019000" y="105516000"/>
            <a:chExt cx="6408000" cy="3178481"/>
          </a:xfrm>
        </p:grpSpPr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>
              <a:off x="107019000" y="105516000"/>
              <a:ext cx="6408000" cy="1186633"/>
            </a:xfrm>
            <a:prstGeom prst="rect">
              <a:avLst/>
            </a:prstGeom>
            <a:solidFill>
              <a:srgbClr val="8000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0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Copperplate Gothic Bold" pitchFamily="34" charset="0"/>
                  <a:cs typeface="Arial" pitchFamily="34" charset="0"/>
                </a:rPr>
                <a:t>CAPÍTULO III: </a:t>
              </a:r>
              <a:r>
                <a:rPr kumimoji="0" lang="es-CL" sz="2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opperplate Gothic Bold" pitchFamily="34" charset="0"/>
                  <a:cs typeface="Arial" pitchFamily="34" charset="0"/>
                </a:rPr>
                <a:t>LA PROPUESTA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opperplate Gothic Bold" pitchFamily="34" charset="0"/>
                  <a:cs typeface="Arial" pitchFamily="34" charset="0"/>
                </a:rPr>
                <a:t>EDUCATIVO–PASTORAL DE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opperplate Gothic Bold" pitchFamily="34" charset="0"/>
                  <a:cs typeface="Arial" pitchFamily="34" charset="0"/>
                </a:rPr>
                <a:t>LA PARROQUIA CONFIADA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opperplate Gothic Bold" pitchFamily="34" charset="0"/>
                  <a:cs typeface="Arial" pitchFamily="34" charset="0"/>
                </a:rPr>
                <a:t>A LA COMUNIDAD SALESIANA</a:t>
              </a:r>
              <a:endParaRPr kumimoji="0" 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8" name="Text Box 34"/>
            <p:cNvSpPr txBox="1">
              <a:spLocks noChangeArrowheads="1"/>
            </p:cNvSpPr>
            <p:nvPr/>
          </p:nvSpPr>
          <p:spPr bwMode="auto">
            <a:xfrm>
              <a:off x="107426783" y="107168810"/>
              <a:ext cx="5708945" cy="471190"/>
            </a:xfrm>
            <a:prstGeom prst="rect">
              <a:avLst/>
            </a:prstGeom>
            <a:solidFill>
              <a:srgbClr val="FF6600"/>
            </a:solidFill>
            <a:ln w="1905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3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Medium" charset="0"/>
                  <a:cs typeface="Arial" pitchFamily="34" charset="0"/>
                </a:rPr>
                <a:t>TAREA DE LA PARROQUIA</a:t>
              </a:r>
              <a:endParaRPr kumimoji="0" lang="es-CL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107485036" y="107892000"/>
              <a:ext cx="5592436" cy="802481"/>
            </a:xfrm>
            <a:prstGeom prst="rect">
              <a:avLst/>
            </a:prstGeom>
            <a:noFill/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insertar el carisma salesiano en la estructura eclesial y cultural de la parroquia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fidelidad a nuestro ADN salesiano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23518" y="332666"/>
            <a:ext cx="8374357" cy="6120676"/>
            <a:chOff x="106623000" y="108810430"/>
            <a:chExt cx="7038010" cy="3807207"/>
          </a:xfrm>
        </p:grpSpPr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106623000" y="108810430"/>
              <a:ext cx="2481215" cy="665570"/>
            </a:xfrm>
            <a:prstGeom prst="rect">
              <a:avLst/>
            </a:prstGeom>
            <a:solidFill>
              <a:srgbClr val="FF00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Un centro de evangelización de la fe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108315000" y="109620001"/>
              <a:ext cx="2846793" cy="847674"/>
            </a:xfrm>
            <a:prstGeom prst="rect">
              <a:avLst/>
            </a:prstGeom>
            <a:solidFill>
              <a:srgbClr val="CC66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De una única pastoral                 sacramental a la</a:t>
              </a:r>
              <a:r>
                <a:rPr kumimoji="0" lang="es-CL" sz="20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iniciación y maduración en la vida cristiana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 rot="5400000">
              <a:off x="107661600" y="109553400"/>
              <a:ext cx="730800" cy="5760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09709389" y="110557265"/>
              <a:ext cx="3951621" cy="2060372"/>
            </a:xfrm>
            <a:prstGeom prst="rect">
              <a:avLst/>
            </a:prstGeom>
            <a:noFill/>
            <a:ln w="1905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Ofrece una propuesta sistemática de evangelización y educación en la fe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Atento a los caminos continuos, graduales y diversificados de vida cristiana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Comunidad donde los valores de la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Espiritualidad Juvenil Salesiana pueden ser experimentados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Promueve la centralidad de la Palabra de Dios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Sitúa los sacramentos de la vida cristiana en el Centro de la vida de la comunidad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Fomenta la devoción a María Auxiliadora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Hace hincapié en la mediación educativa</a:t>
              </a:r>
              <a:endParaRPr kumimoji="0" 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 rot="5400000">
              <a:off x="108327134" y="110639575"/>
              <a:ext cx="1454400" cy="11106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467544" y="620683"/>
            <a:ext cx="8496944" cy="5760644"/>
            <a:chOff x="106587000" y="105876000"/>
            <a:chExt cx="6660000" cy="4059762"/>
          </a:xfrm>
        </p:grpSpPr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106587000" y="105876000"/>
              <a:ext cx="2304000" cy="576000"/>
            </a:xfrm>
            <a:prstGeom prst="rect">
              <a:avLst/>
            </a:prstGeom>
            <a:solidFill>
              <a:srgbClr val="FF00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Una Comunidad con mirada Misionera</a:t>
              </a:r>
              <a:endParaRPr kumimoji="0" lang="es-C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108279000" y="106596000"/>
              <a:ext cx="2448000" cy="828000"/>
            </a:xfrm>
            <a:prstGeom prst="rect">
              <a:avLst/>
            </a:prstGeom>
            <a:solidFill>
              <a:srgbClr val="CC66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La opción preferencial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Evangélica por los más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necesitados</a:t>
              </a:r>
              <a:endParaRPr kumimoji="0" lang="es-C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 rot="5400000">
              <a:off x="107625600" y="106529400"/>
              <a:ext cx="730800" cy="5760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09719000" y="107532000"/>
              <a:ext cx="3528000" cy="2403762"/>
            </a:xfrm>
            <a:prstGeom prst="rect">
              <a:avLst/>
            </a:prstGeom>
            <a:noFill/>
            <a:ln w="1905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Una actitud pastoral de apertura, de acogida, que nos obliga a tener ojos abiertos, llegar a todos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Alimenta la unidad existencial de la evangelización, la promoción humana y la cultura cristiana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Mayor cuidado y atención pastoral hacia: ancianos, extranjeros, periferias "existenciales", necesidades urgentes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Y, capillas y estaciones misioneras parroquiales</a:t>
              </a:r>
              <a:endParaRPr kumimoji="0" 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 rot="5400000">
              <a:off x="108395100" y="107595900"/>
              <a:ext cx="1454400" cy="11106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467542" y="185638"/>
            <a:ext cx="8352922" cy="6267702"/>
            <a:chOff x="106530228" y="105473435"/>
            <a:chExt cx="5955409" cy="5770708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06530228" y="105473435"/>
              <a:ext cx="3645118" cy="732199"/>
            </a:xfrm>
            <a:prstGeom prst="rect">
              <a:avLst/>
            </a:prstGeom>
            <a:solidFill>
              <a:srgbClr val="FF00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DIN-Light" charset="0"/>
                  <a:cs typeface="Arial" pitchFamily="34" charset="0"/>
                </a:rPr>
                <a:t>Una  opción clara por los jóvenes y las clases populares</a:t>
              </a:r>
              <a:endParaRPr kumimoji="0" lang="es-C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07379000" y="106308000"/>
              <a:ext cx="4968000" cy="576000"/>
            </a:xfrm>
            <a:prstGeom prst="rect">
              <a:avLst/>
            </a:prstGeom>
            <a:solidFill>
              <a:srgbClr val="CC6600"/>
            </a:solidFill>
            <a:ln w="2857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Elección preferente </a:t>
              </a:r>
              <a:r>
                <a:rPr lang="es-CL" sz="2000" b="1" dirty="0">
                  <a:solidFill>
                    <a:srgbClr val="740034"/>
                  </a:solidFill>
                  <a:latin typeface="DIN-Light" charset="0"/>
                  <a:cs typeface="Arial" pitchFamily="34" charset="0"/>
                </a:rPr>
                <a:t>por </a:t>
              </a:r>
              <a:r>
                <a:rPr kumimoji="0" lang="es-CL" sz="20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los jóvenes (no excluyente) y carácter popular  de amplia aceptación</a:t>
              </a:r>
              <a:endParaRPr kumimoji="0" lang="es-C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 rot="5400000">
              <a:off x="106653600" y="106313400"/>
              <a:ext cx="730800" cy="57600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108070417" y="106993335"/>
              <a:ext cx="4415220" cy="4250808"/>
            </a:xfrm>
            <a:prstGeom prst="rect">
              <a:avLst/>
            </a:prstGeom>
            <a:noFill/>
            <a:ln w="19050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Reforzar la mirada confiada en los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jóvenes como Don Bosco: la parroquia,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un rostro amable para los jóvenes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Conocimiento actualizado de la situación de los jóvenes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Desarrollar itinerarios, iniciativas y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propuestas para los jóvenes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Valorar a las personas que trabajan con/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para los jóvenes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Sensibilizar a la comunidad diocesana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• Preocuparse por acercar a los jóvenes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más necesitados a la fe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Mostrar interés por el mundo del trabajo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y el desempleo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Promover la participación activa de los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jóvenes en las celebraciones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Actualizar los procesos de iniciación y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formación cristiana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Renovar canciones, gestos, lenguaje, etc.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Participación de los jóvenes en grupos y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órganos parroquiales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Sensibilizar a toda la comunidad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parroquial en materia de educación</a:t>
              </a:r>
              <a:r>
                <a:rPr kumimoji="0" lang="es-CL" sz="1600" b="1" i="0" u="none" strike="noStrike" cap="none" normalizeH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 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s-CL" sz="1600" b="1" i="0" u="none" strike="noStrike" cap="none" normalizeH="0" baseline="0" dirty="0">
                  <a:ln>
                    <a:noFill/>
                  </a:ln>
                  <a:solidFill>
                    <a:srgbClr val="740034"/>
                  </a:solidFill>
                  <a:effectLst/>
                  <a:latin typeface="DIN-Light" charset="0"/>
                  <a:cs typeface="Arial" pitchFamily="34" charset="0"/>
                </a:rPr>
                <a:t>Preparar los adultos en materia de juventud</a:t>
              </a:r>
              <a:endParaRPr kumimoji="0" 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AutoShape 13"/>
            <p:cNvSpPr>
              <a:spLocks noChangeArrowheads="1"/>
            </p:cNvSpPr>
            <p:nvPr/>
          </p:nvSpPr>
          <p:spPr bwMode="auto">
            <a:xfrm rot="5400000">
              <a:off x="107354599" y="106980402"/>
              <a:ext cx="834564" cy="641761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CC66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1338</Words>
  <Application>Microsoft Office PowerPoint</Application>
  <PresentationFormat>Presentación en pantalla (4:3)</PresentationFormat>
  <Paragraphs>176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Abadi Extra Light</vt:lpstr>
      <vt:lpstr>Arial</vt:lpstr>
      <vt:lpstr>Arial Unicode MS</vt:lpstr>
      <vt:lpstr>Calibri</vt:lpstr>
      <vt:lpstr>Copperplate Gothic Bold</vt:lpstr>
      <vt:lpstr>DIN-Bold</vt:lpstr>
      <vt:lpstr>DIN-Light</vt:lpstr>
      <vt:lpstr>DIN-Medium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particular</dc:creator>
  <cp:lastModifiedBy>Freddy Araya</cp:lastModifiedBy>
  <cp:revision>4</cp:revision>
  <dcterms:created xsi:type="dcterms:W3CDTF">2022-06-22T21:14:55Z</dcterms:created>
  <dcterms:modified xsi:type="dcterms:W3CDTF">2022-06-25T16:53:24Z</dcterms:modified>
</cp:coreProperties>
</file>