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DAF34-D700-474F-A18F-7C637DB43C3C}" type="datetimeFigureOut">
              <a:rPr lang="es-CL" smtClean="0"/>
              <a:pPr/>
              <a:t>25-06-2022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6D56B-3D0F-4149-93DF-191E2D6BEEA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DAF34-D700-474F-A18F-7C637DB43C3C}" type="datetimeFigureOut">
              <a:rPr lang="es-CL" smtClean="0"/>
              <a:pPr/>
              <a:t>25-06-2022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6D56B-3D0F-4149-93DF-191E2D6BEEA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DAF34-D700-474F-A18F-7C637DB43C3C}" type="datetimeFigureOut">
              <a:rPr lang="es-CL" smtClean="0"/>
              <a:pPr/>
              <a:t>25-06-2022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6D56B-3D0F-4149-93DF-191E2D6BEEA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DAF34-D700-474F-A18F-7C637DB43C3C}" type="datetimeFigureOut">
              <a:rPr lang="es-CL" smtClean="0"/>
              <a:pPr/>
              <a:t>25-06-2022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6D56B-3D0F-4149-93DF-191E2D6BEEA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DAF34-D700-474F-A18F-7C637DB43C3C}" type="datetimeFigureOut">
              <a:rPr lang="es-CL" smtClean="0"/>
              <a:pPr/>
              <a:t>25-06-2022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6D56B-3D0F-4149-93DF-191E2D6BEEA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DAF34-D700-474F-A18F-7C637DB43C3C}" type="datetimeFigureOut">
              <a:rPr lang="es-CL" smtClean="0"/>
              <a:pPr/>
              <a:t>25-06-2022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6D56B-3D0F-4149-93DF-191E2D6BEEA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DAF34-D700-474F-A18F-7C637DB43C3C}" type="datetimeFigureOut">
              <a:rPr lang="es-CL" smtClean="0"/>
              <a:pPr/>
              <a:t>25-06-2022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6D56B-3D0F-4149-93DF-191E2D6BEEA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DAF34-D700-474F-A18F-7C637DB43C3C}" type="datetimeFigureOut">
              <a:rPr lang="es-CL" smtClean="0"/>
              <a:pPr/>
              <a:t>25-06-2022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6D56B-3D0F-4149-93DF-191E2D6BEEA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DAF34-D700-474F-A18F-7C637DB43C3C}" type="datetimeFigureOut">
              <a:rPr lang="es-CL" smtClean="0"/>
              <a:pPr/>
              <a:t>25-06-2022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6D56B-3D0F-4149-93DF-191E2D6BEEA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DAF34-D700-474F-A18F-7C637DB43C3C}" type="datetimeFigureOut">
              <a:rPr lang="es-CL" smtClean="0"/>
              <a:pPr/>
              <a:t>25-06-2022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6D56B-3D0F-4149-93DF-191E2D6BEEA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DAF34-D700-474F-A18F-7C637DB43C3C}" type="datetimeFigureOut">
              <a:rPr lang="es-CL" smtClean="0"/>
              <a:pPr/>
              <a:t>25-06-2022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6D56B-3D0F-4149-93DF-191E2D6BEEA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DAF34-D700-474F-A18F-7C637DB43C3C}" type="datetimeFigureOut">
              <a:rPr lang="es-CL" smtClean="0"/>
              <a:pPr/>
              <a:t>25-06-2022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6D56B-3D0F-4149-93DF-191E2D6BEEA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755576" y="836712"/>
            <a:ext cx="7560840" cy="4896544"/>
          </a:xfrm>
          <a:prstGeom prst="rect">
            <a:avLst/>
          </a:prstGeom>
          <a:solidFill>
            <a:srgbClr val="009999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DIN-Medium" charset="0"/>
                <a:cs typeface="Arial" pitchFamily="34" charset="0"/>
              </a:rPr>
              <a:t>La parroquia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DIN-Medium" charset="0"/>
                <a:cs typeface="Arial" pitchFamily="34" charset="0"/>
              </a:rPr>
              <a:t>y el santuario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DIN-Medium" charset="0"/>
                <a:cs typeface="Arial" pitchFamily="34" charset="0"/>
              </a:rPr>
              <a:t>confiados a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DIN-Medium" charset="0"/>
                <a:cs typeface="Arial" pitchFamily="34" charset="0"/>
              </a:rPr>
              <a:t>los salesianos</a:t>
            </a:r>
            <a:endParaRPr kumimoji="0" lang="es-CL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n 2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636827B0-C279-4160-5988-DBCC5F614C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648"/>
            <a:ext cx="3454578" cy="1257365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B3D0B7CC-15BE-D111-E27D-44F3191511BF}"/>
              </a:ext>
            </a:extLst>
          </p:cNvPr>
          <p:cNvSpPr txBox="1"/>
          <p:nvPr/>
        </p:nvSpPr>
        <p:spPr>
          <a:xfrm>
            <a:off x="683568" y="5877272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badi Extra Light" panose="020B0204020104020204" pitchFamily="34" charset="0"/>
              </a:rPr>
              <a:t>Síntesis sobre el texto del Dicasterio de PJ con una reflexión actualizada, sintética y orgánica de la Parroquia y el Santuario para los Consejos Parroquiales </a:t>
            </a:r>
            <a:r>
              <a:rPr lang="es-CL" sz="1400" dirty="0">
                <a:latin typeface="Abadi Extra Light" panose="020B0204020104020204" pitchFamily="34" charset="0"/>
              </a:rPr>
              <a:t>(junio 2022)</a:t>
            </a:r>
            <a:endParaRPr lang="es-CL" dirty="0">
              <a:latin typeface="Abadi Extra Light" panose="020B0204020104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9E263F7-E919-C1B6-EB37-53618CC8B1FA}"/>
              </a:ext>
            </a:extLst>
          </p:cNvPr>
          <p:cNvSpPr txBox="1"/>
          <p:nvPr/>
        </p:nvSpPr>
        <p:spPr>
          <a:xfrm>
            <a:off x="4731990" y="4604936"/>
            <a:ext cx="358442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/>
              <a:t>P. Esteban Merino </a:t>
            </a:r>
            <a:r>
              <a:rPr lang="es-CL" dirty="0" err="1"/>
              <a:t>sdb</a:t>
            </a:r>
            <a:r>
              <a:rPr lang="es-CL" dirty="0"/>
              <a:t>.</a:t>
            </a:r>
          </a:p>
          <a:p>
            <a:pPr algn="r"/>
            <a:r>
              <a:rPr lang="es-CL" sz="1400" i="1" dirty="0"/>
              <a:t>Equipo Inspectorial </a:t>
            </a:r>
          </a:p>
          <a:p>
            <a:pPr algn="r"/>
            <a:r>
              <a:rPr lang="es-CL" sz="1400" i="1" dirty="0"/>
              <a:t>Ambiente Parroquias y Santuarios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683568" y="548685"/>
            <a:ext cx="8208912" cy="5544624"/>
            <a:chOff x="106695000" y="105534441"/>
            <a:chExt cx="6804000" cy="4124201"/>
          </a:xfrm>
        </p:grpSpPr>
        <p:sp>
          <p:nvSpPr>
            <p:cNvPr id="10243" name="Text Box 3"/>
            <p:cNvSpPr txBox="1">
              <a:spLocks noChangeArrowheads="1"/>
            </p:cNvSpPr>
            <p:nvPr/>
          </p:nvSpPr>
          <p:spPr bwMode="auto">
            <a:xfrm>
              <a:off x="106695000" y="105534441"/>
              <a:ext cx="3402000" cy="845559"/>
            </a:xfrm>
            <a:prstGeom prst="rect">
              <a:avLst/>
            </a:prstGeom>
            <a:solidFill>
              <a:srgbClr val="FF0000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Lugar de convergencia de los diferentes ambientes de la casa salesiana</a:t>
              </a:r>
              <a:endParaRPr kumimoji="0" 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44" name="Text Box 4"/>
            <p:cNvSpPr txBox="1">
              <a:spLocks noChangeArrowheads="1"/>
            </p:cNvSpPr>
            <p:nvPr/>
          </p:nvSpPr>
          <p:spPr bwMode="auto">
            <a:xfrm>
              <a:off x="107487000" y="106524000"/>
              <a:ext cx="2808000" cy="972000"/>
            </a:xfrm>
            <a:prstGeom prst="rect">
              <a:avLst/>
            </a:prstGeom>
            <a:solidFill>
              <a:srgbClr val="CC6600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Ambiente central en el que convergen todos los demás sectores como lugar para celebrar y compartir la fe</a:t>
              </a:r>
              <a:endParaRPr kumimoji="0" lang="es-C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45" name="AutoShape 5"/>
            <p:cNvSpPr>
              <a:spLocks noChangeArrowheads="1"/>
            </p:cNvSpPr>
            <p:nvPr/>
          </p:nvSpPr>
          <p:spPr bwMode="auto">
            <a:xfrm rot="5400000">
              <a:off x="106848000" y="106457400"/>
              <a:ext cx="730800" cy="576000"/>
            </a:xfrm>
            <a:custGeom>
              <a:avLst/>
              <a:gdLst>
                <a:gd name="G0" fmla="+- 9257 0 0"/>
                <a:gd name="G1" fmla="+- 18514 0 0"/>
                <a:gd name="G2" fmla="+- 7200 0 0"/>
                <a:gd name="G3" fmla="*/ 9257 1 2"/>
                <a:gd name="G4" fmla="+- G3 10800 0"/>
                <a:gd name="G5" fmla="+- 21600 9257 18514"/>
                <a:gd name="G6" fmla="+- 18514 7200 0"/>
                <a:gd name="G7" fmla="*/ G6 1 2"/>
                <a:gd name="G8" fmla="*/ 18514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8514 1 2"/>
                <a:gd name="G15" fmla="+- G5 0 G4"/>
                <a:gd name="G16" fmla="+- G0 0 G4"/>
                <a:gd name="G17" fmla="*/ G2 G15 G16"/>
                <a:gd name="T0" fmla="*/ 15429 w 21600"/>
                <a:gd name="T1" fmla="*/ 0 h 21600"/>
                <a:gd name="T2" fmla="*/ 9257 w 21600"/>
                <a:gd name="T3" fmla="*/ 7200 h 21600"/>
                <a:gd name="T4" fmla="*/ 0 w 21600"/>
                <a:gd name="T5" fmla="*/ 18001 h 21600"/>
                <a:gd name="T6" fmla="*/ 9257 w 21600"/>
                <a:gd name="T7" fmla="*/ 21600 h 21600"/>
                <a:gd name="T8" fmla="*/ 18514 w 21600"/>
                <a:gd name="T9" fmla="*/ 15000 h 21600"/>
                <a:gd name="T10" fmla="*/ 21600 w 21600"/>
                <a:gd name="T11" fmla="*/ 720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CC6600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0246" name="AutoShape 6"/>
            <p:cNvSpPr>
              <a:spLocks noChangeArrowheads="1"/>
            </p:cNvSpPr>
            <p:nvPr/>
          </p:nvSpPr>
          <p:spPr bwMode="auto">
            <a:xfrm rot="5400000">
              <a:off x="107495100" y="107667900"/>
              <a:ext cx="1454400" cy="1110600"/>
            </a:xfrm>
            <a:custGeom>
              <a:avLst/>
              <a:gdLst>
                <a:gd name="G0" fmla="+- 9257 0 0"/>
                <a:gd name="G1" fmla="+- 18514 0 0"/>
                <a:gd name="G2" fmla="+- 7200 0 0"/>
                <a:gd name="G3" fmla="*/ 9257 1 2"/>
                <a:gd name="G4" fmla="+- G3 10800 0"/>
                <a:gd name="G5" fmla="+- 21600 9257 18514"/>
                <a:gd name="G6" fmla="+- 18514 7200 0"/>
                <a:gd name="G7" fmla="*/ G6 1 2"/>
                <a:gd name="G8" fmla="*/ 18514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8514 1 2"/>
                <a:gd name="G15" fmla="+- G5 0 G4"/>
                <a:gd name="G16" fmla="+- G0 0 G4"/>
                <a:gd name="G17" fmla="*/ G2 G15 G16"/>
                <a:gd name="T0" fmla="*/ 15429 w 21600"/>
                <a:gd name="T1" fmla="*/ 0 h 21600"/>
                <a:gd name="T2" fmla="*/ 9257 w 21600"/>
                <a:gd name="T3" fmla="*/ 7200 h 21600"/>
                <a:gd name="T4" fmla="*/ 0 w 21600"/>
                <a:gd name="T5" fmla="*/ 18001 h 21600"/>
                <a:gd name="T6" fmla="*/ 9257 w 21600"/>
                <a:gd name="T7" fmla="*/ 21600 h 21600"/>
                <a:gd name="T8" fmla="*/ 18514 w 21600"/>
                <a:gd name="T9" fmla="*/ 15000 h 21600"/>
                <a:gd name="T10" fmla="*/ 21600 w 21600"/>
                <a:gd name="T11" fmla="*/ 720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CC6600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0247" name="Text Box 7"/>
            <p:cNvSpPr txBox="1">
              <a:spLocks noChangeArrowheads="1"/>
            </p:cNvSpPr>
            <p:nvPr/>
          </p:nvSpPr>
          <p:spPr bwMode="auto">
            <a:xfrm>
              <a:off x="108747000" y="107857753"/>
              <a:ext cx="4752000" cy="1800889"/>
            </a:xfrm>
            <a:prstGeom prst="rect">
              <a:avLst/>
            </a:prstGeom>
            <a:noFill/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ctr" anchorCtr="0" compatLnSpc="1">
              <a:prstTxWarp prst="textNoShape">
                <a:avLst/>
              </a:prstTxWarp>
            </a:bodyPr>
            <a:lstStyle/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lrTx/>
                <a:buSzPts val="1000"/>
                <a:buFont typeface="Arial" panose="020B0604020202020204" pitchFamily="34" charset="0"/>
                <a:buChar char="•"/>
                <a:tabLst/>
              </a:pPr>
              <a:r>
                <a:rPr kumimoji="0" lang="es-CL" b="1" i="0" u="none" strike="noStrike" cap="none" normalizeH="0" baseline="0" dirty="0">
                  <a:ln>
                    <a:noFill/>
                  </a:ln>
                  <a:solidFill>
                    <a:schemeClr val="tx2"/>
                  </a:solidFill>
                  <a:effectLst/>
                  <a:latin typeface="Arial Unicode MS" pitchFamily="34" charset="-128"/>
                  <a:cs typeface="Arial" pitchFamily="34" charset="0"/>
                </a:rPr>
                <a:t>“Tienda del Encuentro” </a:t>
              </a:r>
              <a:r>
                <a:rPr kumimoji="0" lang="es-CL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Unicode MS" pitchFamily="34" charset="-128"/>
                  <a:cs typeface="Arial" pitchFamily="34" charset="0"/>
                </a:rPr>
                <a:t>donde la comunidad cristiana de la Obra Salesiana celebra  y reza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lrTx/>
                <a:buSzPts val="1000"/>
                <a:buFont typeface="Arial" panose="020B0604020202020204" pitchFamily="34" charset="0"/>
                <a:buChar char="•"/>
                <a:tabLst/>
              </a:pPr>
              <a:r>
                <a:rPr kumimoji="0" lang="es-CL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Unicode MS" pitchFamily="34" charset="-128"/>
                  <a:cs typeface="Arial" pitchFamily="34" charset="0"/>
                </a:rPr>
                <a:t>Lugar de acogida en la Obra Salesiana para muchos peregrinos de la vida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lrTx/>
                <a:buSzPts val="1000"/>
                <a:buFont typeface="Arial" panose="020B0604020202020204" pitchFamily="34" charset="0"/>
                <a:buChar char="•"/>
                <a:tabLst/>
              </a:pPr>
              <a:r>
                <a:rPr kumimoji="0" lang="es-CL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Unicode MS" pitchFamily="34" charset="-128"/>
                  <a:cs typeface="Arial" pitchFamily="34" charset="0"/>
                </a:rPr>
                <a:t>Espacio de celebración alegre, vinculado a la vida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lrTx/>
                <a:buSzPts val="1000"/>
                <a:buFont typeface="Arial" panose="020B0604020202020204" pitchFamily="34" charset="0"/>
                <a:buChar char="•"/>
                <a:tabLst/>
              </a:pPr>
              <a:r>
                <a:rPr kumimoji="0" lang="es-CL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Unicode MS" pitchFamily="34" charset="-128"/>
                  <a:cs typeface="Arial" pitchFamily="34" charset="0"/>
                </a:rPr>
                <a:t>“Familia” de Dios, sentados a la mesa del Padre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7" name="Group 13"/>
          <p:cNvGrpSpPr>
            <a:grpSpLocks/>
          </p:cNvGrpSpPr>
          <p:nvPr/>
        </p:nvGrpSpPr>
        <p:grpSpPr bwMode="auto">
          <a:xfrm>
            <a:off x="539552" y="188652"/>
            <a:ext cx="7554576" cy="6192681"/>
            <a:chOff x="106587002" y="105894000"/>
            <a:chExt cx="5429248" cy="3922768"/>
          </a:xfrm>
        </p:grpSpPr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107156250" y="105894000"/>
              <a:ext cx="4860000" cy="1242000"/>
            </a:xfrm>
            <a:prstGeom prst="rect">
              <a:avLst/>
            </a:prstGeom>
            <a:solidFill>
              <a:srgbClr val="CCCC00"/>
            </a:solidFill>
            <a:ln w="38100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CL" sz="2800" b="1" dirty="0">
                  <a:solidFill>
                    <a:schemeClr val="tx2"/>
                  </a:solidFill>
                  <a:latin typeface="Copperplate Gothic Bold" panose="020E0705020206020404" pitchFamily="34" charset="0"/>
                  <a:cs typeface="Arial" pitchFamily="34" charset="0"/>
                </a:rPr>
                <a:t>CAPITULO   </a:t>
              </a:r>
              <a:r>
                <a:rPr kumimoji="0" lang="es-CL" sz="2800" b="1" i="0" u="none" strike="noStrike" cap="none" normalizeH="0" baseline="0" dirty="0">
                  <a:ln>
                    <a:noFill/>
                  </a:ln>
                  <a:solidFill>
                    <a:schemeClr val="tx2"/>
                  </a:solidFill>
                  <a:effectLst/>
                  <a:latin typeface="Copperplate Gothic Bold" panose="020E0705020206020404" pitchFamily="34" charset="0"/>
                  <a:cs typeface="Arial" pitchFamily="34" charset="0"/>
                </a:rPr>
                <a:t>IV. </a:t>
              </a:r>
              <a:r>
                <a:rPr kumimoji="0" lang="es-CL" sz="2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pperplate Gothic Bold" panose="020E0705020206020404" pitchFamily="34" charset="0"/>
                  <a:cs typeface="Arial" pitchFamily="34" charset="0"/>
                </a:rPr>
                <a:t>LA ANIMACIÓN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pperplate Gothic Bold" panose="020E0705020206020404" pitchFamily="34" charset="0"/>
                  <a:cs typeface="Arial" pitchFamily="34" charset="0"/>
                </a:rPr>
                <a:t>PASTORAL ORGÁNICA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pperplate Gothic Bold" panose="020E0705020206020404" pitchFamily="34" charset="0"/>
                  <a:cs typeface="Arial" pitchFamily="34" charset="0"/>
                </a:rPr>
                <a:t>EN LA PARROQUIA</a:t>
              </a:r>
              <a:endParaRPr kumimoji="0" lang="es-C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pperplate Gothic Bold" panose="020E0705020206020404" pitchFamily="34" charset="0"/>
                <a:cs typeface="Arial" pitchFamily="34" charset="0"/>
              </a:endParaRPr>
            </a:p>
          </p:txBody>
        </p:sp>
        <p:grpSp>
          <p:nvGrpSpPr>
            <p:cNvPr id="1039" name="Group 15"/>
            <p:cNvGrpSpPr>
              <a:grpSpLocks/>
            </p:cNvGrpSpPr>
            <p:nvPr/>
          </p:nvGrpSpPr>
          <p:grpSpPr bwMode="auto">
            <a:xfrm>
              <a:off x="106587002" y="107490477"/>
              <a:ext cx="5190747" cy="2326291"/>
              <a:chOff x="106551002" y="107526477"/>
              <a:chExt cx="5190747" cy="2326291"/>
            </a:xfrm>
          </p:grpSpPr>
          <p:sp>
            <p:nvSpPr>
              <p:cNvPr id="1040" name="Text Box 16"/>
              <p:cNvSpPr txBox="1">
                <a:spLocks noChangeArrowheads="1"/>
              </p:cNvSpPr>
              <p:nvPr/>
            </p:nvSpPr>
            <p:spPr bwMode="auto">
              <a:xfrm>
                <a:off x="106551002" y="107526477"/>
                <a:ext cx="2160000" cy="792000"/>
              </a:xfrm>
              <a:prstGeom prst="rect">
                <a:avLst/>
              </a:prstGeom>
              <a:solidFill>
                <a:srgbClr val="CCCC00"/>
              </a:solidFill>
              <a:ln w="2857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2400" b="1" i="0" u="none" strike="noStrike" cap="none" normalizeH="0" baseline="0" dirty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DIN-Light" charset="0"/>
                    <a:cs typeface="Arial" pitchFamily="34" charset="0"/>
                  </a:rPr>
                  <a:t>Pertenencia eclesial</a:t>
                </a:r>
                <a:r>
                  <a:rPr kumimoji="0" lang="es-CL" sz="24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DIN-Light" charset="0"/>
                    <a:cs typeface="Arial" pitchFamily="34" charset="0"/>
                  </a:rPr>
                  <a:t>                en los grupos</a:t>
                </a:r>
                <a:endParaRPr kumimoji="0" lang="es-CL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1" name="Text Box 17"/>
              <p:cNvSpPr txBox="1">
                <a:spLocks noChangeArrowheads="1"/>
              </p:cNvSpPr>
              <p:nvPr/>
            </p:nvSpPr>
            <p:spPr bwMode="auto">
              <a:xfrm>
                <a:off x="107358749" y="108666002"/>
                <a:ext cx="4383000" cy="1186766"/>
              </a:xfrm>
              <a:prstGeom prst="rect">
                <a:avLst/>
              </a:prstGeom>
              <a:solidFill>
                <a:srgbClr val="CC9900"/>
              </a:solidFill>
              <a:ln w="2857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20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s-CL" sz="22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DIN-Light" charset="0"/>
                    <a:cs typeface="Arial" pitchFamily="34" charset="0"/>
                  </a:rPr>
                  <a:t>Coordinación de estos grupos con el MJS y la propuesta de Espiritualidad Juvenil Salesiana</a:t>
                </a:r>
              </a:p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20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s-CL" sz="22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DIN-Light" charset="0"/>
                    <a:cs typeface="Arial" pitchFamily="34" charset="0"/>
                  </a:rPr>
                  <a:t>El párroco promueve el crecimiento de los agentes pastorales laicos y valora sus carismas</a:t>
                </a:r>
                <a:endParaRPr kumimoji="0" lang="es-CL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2" name="AutoShape 18"/>
              <p:cNvSpPr>
                <a:spLocks noChangeArrowheads="1"/>
              </p:cNvSpPr>
              <p:nvPr/>
            </p:nvSpPr>
            <p:spPr bwMode="auto">
              <a:xfrm rot="5400000">
                <a:off x="106689600" y="108399808"/>
                <a:ext cx="730800" cy="576000"/>
              </a:xfrm>
              <a:custGeom>
                <a:avLst/>
                <a:gdLst>
                  <a:gd name="G0" fmla="+- 9257 0 0"/>
                  <a:gd name="G1" fmla="+- 18514 0 0"/>
                  <a:gd name="G2" fmla="+- 7200 0 0"/>
                  <a:gd name="G3" fmla="*/ 9257 1 2"/>
                  <a:gd name="G4" fmla="+- G3 10800 0"/>
                  <a:gd name="G5" fmla="+- 21600 9257 18514"/>
                  <a:gd name="G6" fmla="+- 18514 7200 0"/>
                  <a:gd name="G7" fmla="*/ G6 1 2"/>
                  <a:gd name="G8" fmla="*/ 18514 2 1"/>
                  <a:gd name="G9" fmla="+- G8 0 21600"/>
                  <a:gd name="G10" fmla="*/ 21600 G0 G1"/>
                  <a:gd name="G11" fmla="*/ 21600 G4 G1"/>
                  <a:gd name="G12" fmla="*/ 21600 G5 G1"/>
                  <a:gd name="G13" fmla="*/ 21600 G7 G1"/>
                  <a:gd name="G14" fmla="*/ 18514 1 2"/>
                  <a:gd name="G15" fmla="+- G5 0 G4"/>
                  <a:gd name="G16" fmla="+- G0 0 G4"/>
                  <a:gd name="G17" fmla="*/ G2 G15 G16"/>
                  <a:gd name="T0" fmla="*/ 15429 w 21600"/>
                  <a:gd name="T1" fmla="*/ 0 h 21600"/>
                  <a:gd name="T2" fmla="*/ 9257 w 21600"/>
                  <a:gd name="T3" fmla="*/ 7200 h 21600"/>
                  <a:gd name="T4" fmla="*/ 0 w 21600"/>
                  <a:gd name="T5" fmla="*/ 18001 h 21600"/>
                  <a:gd name="T6" fmla="*/ 9257 w 21600"/>
                  <a:gd name="T7" fmla="*/ 21600 h 21600"/>
                  <a:gd name="T8" fmla="*/ 18514 w 21600"/>
                  <a:gd name="T9" fmla="*/ 15000 h 21600"/>
                  <a:gd name="T10" fmla="*/ 21600 w 21600"/>
                  <a:gd name="T11" fmla="*/ 7200 h 21600"/>
                  <a:gd name="T12" fmla="*/ 17694720 60000 65536"/>
                  <a:gd name="T13" fmla="*/ 11796480 60000 65536"/>
                  <a:gd name="T14" fmla="*/ 11796480 60000 65536"/>
                  <a:gd name="T15" fmla="*/ 5898240 60000 65536"/>
                  <a:gd name="T16" fmla="*/ 0 60000 65536"/>
                  <a:gd name="T17" fmla="*/ 0 60000 65536"/>
                  <a:gd name="T18" fmla="*/ 0 w 21600"/>
                  <a:gd name="T19" fmla="*/ G12 h 21600"/>
                  <a:gd name="T20" fmla="*/ G1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5429" y="0"/>
                    </a:moveTo>
                    <a:lnTo>
                      <a:pt x="9257" y="7200"/>
                    </a:lnTo>
                    <a:lnTo>
                      <a:pt x="12343" y="7200"/>
                    </a:lnTo>
                    <a:lnTo>
                      <a:pt x="12343" y="14400"/>
                    </a:lnTo>
                    <a:lnTo>
                      <a:pt x="0" y="14400"/>
                    </a:lnTo>
                    <a:lnTo>
                      <a:pt x="0" y="21600"/>
                    </a:lnTo>
                    <a:lnTo>
                      <a:pt x="18514" y="21600"/>
                    </a:lnTo>
                    <a:lnTo>
                      <a:pt x="18514" y="7200"/>
                    </a:lnTo>
                    <a:lnTo>
                      <a:pt x="21600" y="7200"/>
                    </a:lnTo>
                    <a:close/>
                  </a:path>
                </a:pathLst>
              </a:custGeom>
              <a:solidFill>
                <a:srgbClr val="CCCC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s-CL"/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467546" y="404737"/>
            <a:ext cx="7848869" cy="5256526"/>
            <a:chOff x="107451000" y="111708000"/>
            <a:chExt cx="5293696" cy="2291051"/>
          </a:xfrm>
        </p:grpSpPr>
        <p:sp>
          <p:nvSpPr>
            <p:cNvPr id="2051" name="Text Box 3"/>
            <p:cNvSpPr txBox="1">
              <a:spLocks noChangeArrowheads="1"/>
            </p:cNvSpPr>
            <p:nvPr/>
          </p:nvSpPr>
          <p:spPr bwMode="auto">
            <a:xfrm>
              <a:off x="107451000" y="111708000"/>
              <a:ext cx="2592000" cy="972000"/>
            </a:xfrm>
            <a:prstGeom prst="rect">
              <a:avLst/>
            </a:prstGeom>
            <a:solidFill>
              <a:srgbClr val="CCCC00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Medium" charset="0"/>
                  <a:cs typeface="Arial" pitchFamily="34" charset="0"/>
                </a:rPr>
                <a:t>Educación en la </a:t>
              </a: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chemeClr val="tx2"/>
                  </a:solidFill>
                  <a:effectLst/>
                  <a:latin typeface="DIN-Medium" charset="0"/>
                  <a:cs typeface="Arial" pitchFamily="34" charset="0"/>
                </a:rPr>
                <a:t>dimensión social de la caridad</a:t>
              </a: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Medium" charset="0"/>
                  <a:cs typeface="Arial" pitchFamily="34" charset="0"/>
                </a:rPr>
                <a:t> para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Medium" charset="0"/>
                  <a:cs typeface="Arial" pitchFamily="34" charset="0"/>
                </a:rPr>
                <a:t>construir una cultura de la</a:t>
              </a:r>
              <a:r>
                <a:rPr kumimoji="0" lang="es-CL" sz="2400" b="1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Medium" charset="0"/>
                  <a:cs typeface="Arial" pitchFamily="34" charset="0"/>
                </a:rPr>
                <a:t> </a:t>
              </a: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Medium" charset="0"/>
                  <a:cs typeface="Arial" pitchFamily="34" charset="0"/>
                </a:rPr>
                <a:t>solidaridad</a:t>
              </a:r>
              <a:endParaRPr kumimoji="0" 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08242998" y="112712287"/>
              <a:ext cx="4501698" cy="1286764"/>
            </a:xfrm>
            <a:prstGeom prst="rect">
              <a:avLst/>
            </a:prstGeom>
            <a:solidFill>
              <a:srgbClr val="CC9900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ctr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2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Fomento del compromiso de los miembros implicados en la acción social y la caritativa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2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Gestos concretos y visibles de un estilo de vida</a:t>
              </a:r>
              <a:r>
                <a:rPr kumimoji="0" lang="es-CL" sz="2200" b="1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 </a:t>
              </a:r>
              <a:r>
                <a:rPr kumimoji="0" lang="es-CL" sz="2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sobrio y abierto a la generosidad y la solidaridad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2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Promoción, formación y acompañamiento del</a:t>
              </a:r>
              <a:r>
                <a:rPr kumimoji="0" lang="es-CL" sz="2200" b="1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 </a:t>
              </a:r>
              <a:r>
                <a:rPr kumimoji="0" lang="es-CL" sz="2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voluntariado solidario y misionero</a:t>
              </a:r>
              <a:endParaRPr kumimoji="0" lang="es-CL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 rot="5400000">
              <a:off x="107589600" y="112757400"/>
              <a:ext cx="730800" cy="576000"/>
            </a:xfrm>
            <a:custGeom>
              <a:avLst/>
              <a:gdLst>
                <a:gd name="G0" fmla="+- 9257 0 0"/>
                <a:gd name="G1" fmla="+- 18514 0 0"/>
                <a:gd name="G2" fmla="+- 7200 0 0"/>
                <a:gd name="G3" fmla="*/ 9257 1 2"/>
                <a:gd name="G4" fmla="+- G3 10800 0"/>
                <a:gd name="G5" fmla="+- 21600 9257 18514"/>
                <a:gd name="G6" fmla="+- 18514 7200 0"/>
                <a:gd name="G7" fmla="*/ G6 1 2"/>
                <a:gd name="G8" fmla="*/ 18514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8514 1 2"/>
                <a:gd name="G15" fmla="+- G5 0 G4"/>
                <a:gd name="G16" fmla="+- G0 0 G4"/>
                <a:gd name="G17" fmla="*/ G2 G15 G16"/>
                <a:gd name="T0" fmla="*/ 15429 w 21600"/>
                <a:gd name="T1" fmla="*/ 0 h 21600"/>
                <a:gd name="T2" fmla="*/ 9257 w 21600"/>
                <a:gd name="T3" fmla="*/ 7200 h 21600"/>
                <a:gd name="T4" fmla="*/ 0 w 21600"/>
                <a:gd name="T5" fmla="*/ 18001 h 21600"/>
                <a:gd name="T6" fmla="*/ 9257 w 21600"/>
                <a:gd name="T7" fmla="*/ 21600 h 21600"/>
                <a:gd name="T8" fmla="*/ 18514 w 21600"/>
                <a:gd name="T9" fmla="*/ 15000 h 21600"/>
                <a:gd name="T10" fmla="*/ 21600 w 21600"/>
                <a:gd name="T11" fmla="*/ 720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CCCC00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ctr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67544" y="404663"/>
            <a:ext cx="8064896" cy="5904657"/>
            <a:chOff x="106659000" y="105660000"/>
            <a:chExt cx="5112000" cy="4446223"/>
          </a:xfrm>
        </p:grpSpPr>
        <p:sp>
          <p:nvSpPr>
            <p:cNvPr id="3075" name="Text Box 3"/>
            <p:cNvSpPr txBox="1">
              <a:spLocks noChangeArrowheads="1"/>
            </p:cNvSpPr>
            <p:nvPr/>
          </p:nvSpPr>
          <p:spPr bwMode="auto">
            <a:xfrm>
              <a:off x="106803000" y="105660000"/>
              <a:ext cx="3005357" cy="1008000"/>
            </a:xfrm>
            <a:prstGeom prst="rect">
              <a:avLst/>
            </a:prstGeom>
            <a:solidFill>
              <a:srgbClr val="CCCC00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chemeClr val="tx2"/>
                  </a:solidFill>
                  <a:effectLst/>
                  <a:latin typeface="DIN-Medium" charset="0"/>
                  <a:cs typeface="Arial" pitchFamily="34" charset="0"/>
                </a:rPr>
                <a:t>Formación de laicos</a:t>
              </a: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Medium" charset="0"/>
                  <a:cs typeface="Arial" pitchFamily="34" charset="0"/>
                </a:rPr>
                <a:t>, dinámicos y comprometidos, especialmente animadores pastorales de jóvenes</a:t>
              </a:r>
              <a:endParaRPr kumimoji="0" 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6" name="Text Box 4"/>
            <p:cNvSpPr txBox="1">
              <a:spLocks noChangeArrowheads="1"/>
            </p:cNvSpPr>
            <p:nvPr/>
          </p:nvSpPr>
          <p:spPr bwMode="auto">
            <a:xfrm>
              <a:off x="107595000" y="106803111"/>
              <a:ext cx="4176000" cy="1080000"/>
            </a:xfrm>
            <a:prstGeom prst="rect">
              <a:avLst/>
            </a:prstGeom>
            <a:solidFill>
              <a:srgbClr val="CC9900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• Caminos adecuados de la Espiritualidad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Juvenil Salesiana, en particular, catequistas,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educadores, líderes de grupos juveniles y parejas comprometidas</a:t>
              </a:r>
              <a:endParaRPr kumimoji="0" lang="es-C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7" name="AutoShape 5"/>
            <p:cNvSpPr>
              <a:spLocks noChangeArrowheads="1"/>
            </p:cNvSpPr>
            <p:nvPr/>
          </p:nvSpPr>
          <p:spPr bwMode="auto">
            <a:xfrm rot="5400000">
              <a:off x="106941600" y="106745400"/>
              <a:ext cx="730800" cy="576000"/>
            </a:xfrm>
            <a:custGeom>
              <a:avLst/>
              <a:gdLst>
                <a:gd name="G0" fmla="+- 9257 0 0"/>
                <a:gd name="G1" fmla="+- 18514 0 0"/>
                <a:gd name="G2" fmla="+- 7200 0 0"/>
                <a:gd name="G3" fmla="*/ 9257 1 2"/>
                <a:gd name="G4" fmla="+- G3 10800 0"/>
                <a:gd name="G5" fmla="+- 21600 9257 18514"/>
                <a:gd name="G6" fmla="+- 18514 7200 0"/>
                <a:gd name="G7" fmla="*/ G6 1 2"/>
                <a:gd name="G8" fmla="*/ 18514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8514 1 2"/>
                <a:gd name="G15" fmla="+- G5 0 G4"/>
                <a:gd name="G16" fmla="+- G0 0 G4"/>
                <a:gd name="G17" fmla="*/ G2 G15 G16"/>
                <a:gd name="T0" fmla="*/ 15429 w 21600"/>
                <a:gd name="T1" fmla="*/ 0 h 21600"/>
                <a:gd name="T2" fmla="*/ 9257 w 21600"/>
                <a:gd name="T3" fmla="*/ 7200 h 21600"/>
                <a:gd name="T4" fmla="*/ 0 w 21600"/>
                <a:gd name="T5" fmla="*/ 18001 h 21600"/>
                <a:gd name="T6" fmla="*/ 9257 w 21600"/>
                <a:gd name="T7" fmla="*/ 21600 h 21600"/>
                <a:gd name="T8" fmla="*/ 18514 w 21600"/>
                <a:gd name="T9" fmla="*/ 15000 h 21600"/>
                <a:gd name="T10" fmla="*/ 21600 w 21600"/>
                <a:gd name="T11" fmla="*/ 720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CCCC00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grpSp>
          <p:nvGrpSpPr>
            <p:cNvPr id="3078" name="Group 6"/>
            <p:cNvGrpSpPr>
              <a:grpSpLocks/>
            </p:cNvGrpSpPr>
            <p:nvPr/>
          </p:nvGrpSpPr>
          <p:grpSpPr bwMode="auto">
            <a:xfrm>
              <a:off x="106659000" y="108036000"/>
              <a:ext cx="5076000" cy="2070223"/>
              <a:chOff x="106947000" y="108504000"/>
              <a:chExt cx="5076000" cy="2070223"/>
            </a:xfrm>
          </p:grpSpPr>
          <p:sp>
            <p:nvSpPr>
              <p:cNvPr id="3079" name="Text Box 7"/>
              <p:cNvSpPr txBox="1">
                <a:spLocks noChangeArrowheads="1"/>
              </p:cNvSpPr>
              <p:nvPr/>
            </p:nvSpPr>
            <p:spPr bwMode="auto">
              <a:xfrm>
                <a:off x="106947000" y="108504000"/>
                <a:ext cx="3149357" cy="756000"/>
              </a:xfrm>
              <a:prstGeom prst="rect">
                <a:avLst/>
              </a:prstGeom>
              <a:solidFill>
                <a:srgbClr val="CCCC00"/>
              </a:solidFill>
              <a:ln w="2857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2400" b="1" i="0" u="none" strike="noStrike" cap="none" normalizeH="0" baseline="0" dirty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DIN-Medium" charset="0"/>
                    <a:cs typeface="Arial" pitchFamily="34" charset="0"/>
                  </a:rPr>
                  <a:t>Acompañamiento vocacional </a:t>
                </a:r>
                <a:r>
                  <a:rPr kumimoji="0" lang="es-CL" sz="24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DIN-Medium" charset="0"/>
                    <a:cs typeface="Arial" pitchFamily="34" charset="0"/>
                  </a:rPr>
                  <a:t>de los fieles, especialmente de los jóvenes</a:t>
                </a:r>
                <a:endParaRPr kumimoji="0" lang="es-CL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80" name="Text Box 8"/>
              <p:cNvSpPr txBox="1">
                <a:spLocks noChangeArrowheads="1"/>
              </p:cNvSpPr>
              <p:nvPr/>
            </p:nvSpPr>
            <p:spPr bwMode="auto">
              <a:xfrm>
                <a:off x="107667000" y="109386223"/>
                <a:ext cx="4356000" cy="1188000"/>
              </a:xfrm>
              <a:prstGeom prst="rect">
                <a:avLst/>
              </a:prstGeom>
              <a:solidFill>
                <a:srgbClr val="CC9900"/>
              </a:solidFill>
              <a:ln w="2857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s-CL" sz="2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DIN-Light" charset="0"/>
                    <a:cs typeface="Arial" pitchFamily="34" charset="0"/>
                  </a:rPr>
                  <a:t>Orientación hacia las diferentes vocaciones en la Iglesia</a:t>
                </a:r>
              </a:p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s-CL" sz="2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DIN-Light" charset="0"/>
                    <a:cs typeface="Arial" pitchFamily="34" charset="0"/>
                  </a:rPr>
                  <a:t>Una comunidad parroquial (varios grupos y movimientos) en constante oración por las vocaciones</a:t>
                </a:r>
                <a:endParaRPr kumimoji="0" lang="es-CL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81" name="AutoShape 9"/>
              <p:cNvSpPr>
                <a:spLocks noChangeArrowheads="1"/>
              </p:cNvSpPr>
              <p:nvPr/>
            </p:nvSpPr>
            <p:spPr bwMode="auto">
              <a:xfrm rot="5400000">
                <a:off x="107052172" y="109337400"/>
                <a:ext cx="730800" cy="576000"/>
              </a:xfrm>
              <a:custGeom>
                <a:avLst/>
                <a:gdLst>
                  <a:gd name="G0" fmla="+- 9257 0 0"/>
                  <a:gd name="G1" fmla="+- 18514 0 0"/>
                  <a:gd name="G2" fmla="+- 7200 0 0"/>
                  <a:gd name="G3" fmla="*/ 9257 1 2"/>
                  <a:gd name="G4" fmla="+- G3 10800 0"/>
                  <a:gd name="G5" fmla="+- 21600 9257 18514"/>
                  <a:gd name="G6" fmla="+- 18514 7200 0"/>
                  <a:gd name="G7" fmla="*/ G6 1 2"/>
                  <a:gd name="G8" fmla="*/ 18514 2 1"/>
                  <a:gd name="G9" fmla="+- G8 0 21600"/>
                  <a:gd name="G10" fmla="*/ 21600 G0 G1"/>
                  <a:gd name="G11" fmla="*/ 21600 G4 G1"/>
                  <a:gd name="G12" fmla="*/ 21600 G5 G1"/>
                  <a:gd name="G13" fmla="*/ 21600 G7 G1"/>
                  <a:gd name="G14" fmla="*/ 18514 1 2"/>
                  <a:gd name="G15" fmla="+- G5 0 G4"/>
                  <a:gd name="G16" fmla="+- G0 0 G4"/>
                  <a:gd name="G17" fmla="*/ G2 G15 G16"/>
                  <a:gd name="T0" fmla="*/ 15429 w 21600"/>
                  <a:gd name="T1" fmla="*/ 0 h 21600"/>
                  <a:gd name="T2" fmla="*/ 9257 w 21600"/>
                  <a:gd name="T3" fmla="*/ 7200 h 21600"/>
                  <a:gd name="T4" fmla="*/ 0 w 21600"/>
                  <a:gd name="T5" fmla="*/ 18001 h 21600"/>
                  <a:gd name="T6" fmla="*/ 9257 w 21600"/>
                  <a:gd name="T7" fmla="*/ 21600 h 21600"/>
                  <a:gd name="T8" fmla="*/ 18514 w 21600"/>
                  <a:gd name="T9" fmla="*/ 15000 h 21600"/>
                  <a:gd name="T10" fmla="*/ 21600 w 21600"/>
                  <a:gd name="T11" fmla="*/ 7200 h 21600"/>
                  <a:gd name="T12" fmla="*/ 17694720 60000 65536"/>
                  <a:gd name="T13" fmla="*/ 11796480 60000 65536"/>
                  <a:gd name="T14" fmla="*/ 11796480 60000 65536"/>
                  <a:gd name="T15" fmla="*/ 5898240 60000 65536"/>
                  <a:gd name="T16" fmla="*/ 0 60000 65536"/>
                  <a:gd name="T17" fmla="*/ 0 60000 65536"/>
                  <a:gd name="T18" fmla="*/ 0 w 21600"/>
                  <a:gd name="T19" fmla="*/ G12 h 21600"/>
                  <a:gd name="T20" fmla="*/ G1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5429" y="0"/>
                    </a:moveTo>
                    <a:lnTo>
                      <a:pt x="9257" y="7200"/>
                    </a:lnTo>
                    <a:lnTo>
                      <a:pt x="12343" y="7200"/>
                    </a:lnTo>
                    <a:lnTo>
                      <a:pt x="12343" y="14400"/>
                    </a:lnTo>
                    <a:lnTo>
                      <a:pt x="0" y="14400"/>
                    </a:lnTo>
                    <a:lnTo>
                      <a:pt x="0" y="21600"/>
                    </a:lnTo>
                    <a:lnTo>
                      <a:pt x="18514" y="21600"/>
                    </a:lnTo>
                    <a:lnTo>
                      <a:pt x="18514" y="7200"/>
                    </a:lnTo>
                    <a:lnTo>
                      <a:pt x="21600" y="7200"/>
                    </a:lnTo>
                    <a:close/>
                  </a:path>
                </a:pathLst>
              </a:custGeom>
              <a:solidFill>
                <a:srgbClr val="CCCC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s-CL"/>
              </a:p>
            </p:txBody>
          </p: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467544" y="548680"/>
            <a:ext cx="7776864" cy="5544616"/>
            <a:chOff x="106806000" y="105885000"/>
            <a:chExt cx="5649000" cy="2583000"/>
          </a:xfrm>
        </p:grpSpPr>
        <p:sp>
          <p:nvSpPr>
            <p:cNvPr id="4099" name="Text Box 3"/>
            <p:cNvSpPr txBox="1">
              <a:spLocks noChangeArrowheads="1"/>
            </p:cNvSpPr>
            <p:nvPr/>
          </p:nvSpPr>
          <p:spPr bwMode="auto">
            <a:xfrm>
              <a:off x="106806000" y="105885000"/>
              <a:ext cx="2664000" cy="1008000"/>
            </a:xfrm>
            <a:prstGeom prst="rect">
              <a:avLst/>
            </a:prstGeom>
            <a:solidFill>
              <a:srgbClr val="CCCC00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Medium" charset="0"/>
                  <a:cs typeface="Arial" pitchFamily="34" charset="0"/>
                </a:rPr>
                <a:t>El </a:t>
              </a: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chemeClr val="tx2"/>
                  </a:solidFill>
                  <a:effectLst/>
                  <a:latin typeface="DIN-Medium" charset="0"/>
                  <a:cs typeface="Arial" pitchFamily="34" charset="0"/>
                </a:rPr>
                <a:t>entorno digital</a:t>
              </a: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Medium" charset="0"/>
                  <a:cs typeface="Arial" pitchFamily="34" charset="0"/>
                </a:rPr>
                <a:t>: una gran</a:t>
              </a:r>
              <a:r>
                <a:rPr kumimoji="0" lang="es-CL" sz="2400" b="1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Medium" charset="0"/>
                  <a:cs typeface="Arial" pitchFamily="34" charset="0"/>
                </a:rPr>
                <a:t> </a:t>
              </a: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Medium" charset="0"/>
                  <a:cs typeface="Arial" pitchFamily="34" charset="0"/>
                </a:rPr>
                <a:t>e indispensable oportunidad</a:t>
              </a:r>
              <a:r>
                <a:rPr kumimoji="0" lang="es-CL" sz="2400" b="1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Medium" charset="0"/>
                  <a:cs typeface="Arial" pitchFamily="34" charset="0"/>
                </a:rPr>
                <a:t> </a:t>
              </a: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Medium" charset="0"/>
                  <a:cs typeface="Arial" pitchFamily="34" charset="0"/>
                </a:rPr>
                <a:t>de comunicación para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Medium" charset="0"/>
                  <a:cs typeface="Arial" pitchFamily="34" charset="0"/>
                </a:rPr>
                <a:t>evangelizar</a:t>
              </a:r>
              <a:endParaRPr kumimoji="0" 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0" name="Text Box 4"/>
            <p:cNvSpPr txBox="1">
              <a:spLocks noChangeArrowheads="1"/>
            </p:cNvSpPr>
            <p:nvPr/>
          </p:nvSpPr>
          <p:spPr bwMode="auto">
            <a:xfrm>
              <a:off x="107598000" y="106965000"/>
              <a:ext cx="4857000" cy="1503000"/>
            </a:xfrm>
            <a:prstGeom prst="rect">
              <a:avLst/>
            </a:prstGeom>
            <a:solidFill>
              <a:srgbClr val="CC9900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2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Transformar los acontecimientos de la vida de la</a:t>
              </a:r>
              <a:r>
                <a:rPr kumimoji="0" lang="es-CL" sz="2200" b="1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 </a:t>
              </a:r>
              <a:r>
                <a:rPr kumimoji="0" lang="es-CL" sz="2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comunidad en noticias.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2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Esto requiere: experiencia y alcance comunitario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2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Esto permite: interactuar y dialogar con los más jóvenes de la comunidad, contactar diariamente con los agentes de pastoral, crear y aumentar el sentido de pertenencia a la comunidad parroquial</a:t>
              </a:r>
              <a:endParaRPr kumimoji="0" lang="es-CL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1" name="AutoShape 5"/>
            <p:cNvSpPr>
              <a:spLocks noChangeArrowheads="1"/>
            </p:cNvSpPr>
            <p:nvPr/>
          </p:nvSpPr>
          <p:spPr bwMode="auto">
            <a:xfrm rot="5400000">
              <a:off x="106944600" y="106970400"/>
              <a:ext cx="730800" cy="576000"/>
            </a:xfrm>
            <a:custGeom>
              <a:avLst/>
              <a:gdLst>
                <a:gd name="G0" fmla="+- 9257 0 0"/>
                <a:gd name="G1" fmla="+- 18514 0 0"/>
                <a:gd name="G2" fmla="+- 7200 0 0"/>
                <a:gd name="G3" fmla="*/ 9257 1 2"/>
                <a:gd name="G4" fmla="+- G3 10800 0"/>
                <a:gd name="G5" fmla="+- 21600 9257 18514"/>
                <a:gd name="G6" fmla="+- 18514 7200 0"/>
                <a:gd name="G7" fmla="*/ G6 1 2"/>
                <a:gd name="G8" fmla="*/ 18514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8514 1 2"/>
                <a:gd name="G15" fmla="+- G5 0 G4"/>
                <a:gd name="G16" fmla="+- G0 0 G4"/>
                <a:gd name="G17" fmla="*/ G2 G15 G16"/>
                <a:gd name="T0" fmla="*/ 15429 w 21600"/>
                <a:gd name="T1" fmla="*/ 0 h 21600"/>
                <a:gd name="T2" fmla="*/ 9257 w 21600"/>
                <a:gd name="T3" fmla="*/ 7200 h 21600"/>
                <a:gd name="T4" fmla="*/ 0 w 21600"/>
                <a:gd name="T5" fmla="*/ 18001 h 21600"/>
                <a:gd name="T6" fmla="*/ 9257 w 21600"/>
                <a:gd name="T7" fmla="*/ 21600 h 21600"/>
                <a:gd name="T8" fmla="*/ 18514 w 21600"/>
                <a:gd name="T9" fmla="*/ 15000 h 21600"/>
                <a:gd name="T10" fmla="*/ 21600 w 21600"/>
                <a:gd name="T11" fmla="*/ 720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CCCC00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95536" y="260648"/>
            <a:ext cx="8280921" cy="6120680"/>
            <a:chOff x="106623000" y="108720000"/>
            <a:chExt cx="7045264" cy="4932000"/>
          </a:xfrm>
        </p:grpSpPr>
        <p:sp>
          <p:nvSpPr>
            <p:cNvPr id="5123" name="Text Box 3"/>
            <p:cNvSpPr txBox="1">
              <a:spLocks noChangeArrowheads="1"/>
            </p:cNvSpPr>
            <p:nvPr/>
          </p:nvSpPr>
          <p:spPr bwMode="auto">
            <a:xfrm>
              <a:off x="106623000" y="108720000"/>
              <a:ext cx="3246947" cy="756000"/>
            </a:xfrm>
            <a:prstGeom prst="rect">
              <a:avLst/>
            </a:prstGeom>
            <a:solidFill>
              <a:srgbClr val="CCCC00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Medium" charset="0"/>
                  <a:cs typeface="Arial" pitchFamily="34" charset="0"/>
                </a:rPr>
                <a:t>Animación de la Comunidad parroquial local</a:t>
              </a:r>
              <a:endParaRPr kumimoji="0" 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124" name="Group 4"/>
            <p:cNvGrpSpPr>
              <a:grpSpLocks/>
            </p:cNvGrpSpPr>
            <p:nvPr/>
          </p:nvGrpSpPr>
          <p:grpSpPr bwMode="auto">
            <a:xfrm>
              <a:off x="106731000" y="109476000"/>
              <a:ext cx="6624000" cy="936000"/>
              <a:chOff x="106731000" y="109476000"/>
              <a:chExt cx="6624000" cy="936000"/>
            </a:xfrm>
          </p:grpSpPr>
          <p:sp>
            <p:nvSpPr>
              <p:cNvPr id="5125" name="Text Box 5"/>
              <p:cNvSpPr txBox="1">
                <a:spLocks noChangeArrowheads="1"/>
              </p:cNvSpPr>
              <p:nvPr/>
            </p:nvSpPr>
            <p:spPr bwMode="auto">
              <a:xfrm>
                <a:off x="107307000" y="109548000"/>
                <a:ext cx="1836000" cy="828000"/>
              </a:xfrm>
              <a:prstGeom prst="rect">
                <a:avLst/>
              </a:prstGeom>
              <a:solidFill>
                <a:srgbClr val="CC9900"/>
              </a:solidFill>
              <a:ln w="2857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2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DIN-Medium" charset="0"/>
                    <a:cs typeface="Arial" pitchFamily="34" charset="0"/>
                  </a:rPr>
                  <a:t>Órganos de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2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DIN-Medium" charset="0"/>
                    <a:cs typeface="Arial" pitchFamily="34" charset="0"/>
                  </a:rPr>
                  <a:t>corresponsabilidad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2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DIN-Medium" charset="0"/>
                    <a:cs typeface="Arial" pitchFamily="34" charset="0"/>
                  </a:rPr>
                  <a:t>eclesial parroquial</a:t>
                </a:r>
                <a:endParaRPr kumimoji="0" lang="es-CL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26" name="AutoShape 6"/>
              <p:cNvSpPr>
                <a:spLocks noChangeArrowheads="1"/>
              </p:cNvSpPr>
              <p:nvPr/>
            </p:nvSpPr>
            <p:spPr bwMode="auto">
              <a:xfrm rot="5400000">
                <a:off x="106731000" y="109476000"/>
                <a:ext cx="576000" cy="576000"/>
              </a:xfrm>
              <a:custGeom>
                <a:avLst/>
                <a:gdLst>
                  <a:gd name="G0" fmla="+- 9257 0 0"/>
                  <a:gd name="G1" fmla="+- 18514 0 0"/>
                  <a:gd name="G2" fmla="+- 7200 0 0"/>
                  <a:gd name="G3" fmla="*/ 9257 1 2"/>
                  <a:gd name="G4" fmla="+- G3 10800 0"/>
                  <a:gd name="G5" fmla="+- 21600 9257 18514"/>
                  <a:gd name="G6" fmla="+- 18514 7200 0"/>
                  <a:gd name="G7" fmla="*/ G6 1 2"/>
                  <a:gd name="G8" fmla="*/ 18514 2 1"/>
                  <a:gd name="G9" fmla="+- G8 0 21600"/>
                  <a:gd name="G10" fmla="*/ 21600 G0 G1"/>
                  <a:gd name="G11" fmla="*/ 21600 G4 G1"/>
                  <a:gd name="G12" fmla="*/ 21600 G5 G1"/>
                  <a:gd name="G13" fmla="*/ 21600 G7 G1"/>
                  <a:gd name="G14" fmla="*/ 18514 1 2"/>
                  <a:gd name="G15" fmla="+- G5 0 G4"/>
                  <a:gd name="G16" fmla="+- G0 0 G4"/>
                  <a:gd name="G17" fmla="*/ G2 G15 G16"/>
                  <a:gd name="T0" fmla="*/ 15429 w 21600"/>
                  <a:gd name="T1" fmla="*/ 0 h 21600"/>
                  <a:gd name="T2" fmla="*/ 9257 w 21600"/>
                  <a:gd name="T3" fmla="*/ 7200 h 21600"/>
                  <a:gd name="T4" fmla="*/ 0 w 21600"/>
                  <a:gd name="T5" fmla="*/ 18001 h 21600"/>
                  <a:gd name="T6" fmla="*/ 9257 w 21600"/>
                  <a:gd name="T7" fmla="*/ 21600 h 21600"/>
                  <a:gd name="T8" fmla="*/ 18514 w 21600"/>
                  <a:gd name="T9" fmla="*/ 15000 h 21600"/>
                  <a:gd name="T10" fmla="*/ 21600 w 21600"/>
                  <a:gd name="T11" fmla="*/ 7200 h 21600"/>
                  <a:gd name="T12" fmla="*/ 17694720 60000 65536"/>
                  <a:gd name="T13" fmla="*/ 11796480 60000 65536"/>
                  <a:gd name="T14" fmla="*/ 11796480 60000 65536"/>
                  <a:gd name="T15" fmla="*/ 5898240 60000 65536"/>
                  <a:gd name="T16" fmla="*/ 0 60000 65536"/>
                  <a:gd name="T17" fmla="*/ 0 60000 65536"/>
                  <a:gd name="T18" fmla="*/ 0 w 21600"/>
                  <a:gd name="T19" fmla="*/ G12 h 21600"/>
                  <a:gd name="T20" fmla="*/ G1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5429" y="0"/>
                    </a:moveTo>
                    <a:lnTo>
                      <a:pt x="9257" y="7200"/>
                    </a:lnTo>
                    <a:lnTo>
                      <a:pt x="12343" y="7200"/>
                    </a:lnTo>
                    <a:lnTo>
                      <a:pt x="12343" y="14400"/>
                    </a:lnTo>
                    <a:lnTo>
                      <a:pt x="0" y="14400"/>
                    </a:lnTo>
                    <a:lnTo>
                      <a:pt x="0" y="21600"/>
                    </a:lnTo>
                    <a:lnTo>
                      <a:pt x="18514" y="21600"/>
                    </a:lnTo>
                    <a:lnTo>
                      <a:pt x="18514" y="7200"/>
                    </a:lnTo>
                    <a:lnTo>
                      <a:pt x="21600" y="7200"/>
                    </a:lnTo>
                    <a:close/>
                  </a:path>
                </a:pathLst>
              </a:custGeom>
              <a:solidFill>
                <a:srgbClr val="CCCC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s-CL"/>
              </a:p>
            </p:txBody>
          </p:sp>
          <p:sp>
            <p:nvSpPr>
              <p:cNvPr id="5127" name="Text Box 7"/>
              <p:cNvSpPr txBox="1">
                <a:spLocks noChangeArrowheads="1"/>
              </p:cNvSpPr>
              <p:nvPr/>
            </p:nvSpPr>
            <p:spPr bwMode="auto">
              <a:xfrm>
                <a:off x="109611000" y="109584000"/>
                <a:ext cx="1102500" cy="828000"/>
              </a:xfrm>
              <a:prstGeom prst="rect">
                <a:avLst/>
              </a:prstGeom>
              <a:solidFill>
                <a:srgbClr val="CCFF33"/>
              </a:solidFill>
              <a:ln w="2857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b="1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DIN-Light" charset="0"/>
                    <a:cs typeface="Arial" pitchFamily="34" charset="0"/>
                  </a:rPr>
                  <a:t>Consejo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b="1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DIN-Light" charset="0"/>
                    <a:cs typeface="Arial" pitchFamily="34" charset="0"/>
                  </a:rPr>
                  <a:t>Pastoral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b="1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DIN-Light" charset="0"/>
                    <a:cs typeface="Arial" pitchFamily="34" charset="0"/>
                  </a:rPr>
                  <a:t>Parroquial</a:t>
                </a:r>
                <a:endParaRPr kumimoji="0" lang="es-CL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28" name="Text Box 8"/>
              <p:cNvSpPr txBox="1">
                <a:spLocks noChangeArrowheads="1"/>
              </p:cNvSpPr>
              <p:nvPr/>
            </p:nvSpPr>
            <p:spPr bwMode="auto">
              <a:xfrm>
                <a:off x="111303000" y="109584000"/>
                <a:ext cx="2052000" cy="828000"/>
              </a:xfrm>
              <a:prstGeom prst="rect">
                <a:avLst/>
              </a:prstGeom>
              <a:solidFill>
                <a:srgbClr val="CCFF33"/>
              </a:solidFill>
              <a:ln w="2857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285750" marR="0" lvl="0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s-CL" b="1" i="0" u="none" strike="noStrike" cap="none" normalizeH="0" baseline="0" dirty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DIN-Light" charset="0"/>
                    <a:cs typeface="Arial" pitchFamily="34" charset="0"/>
                  </a:rPr>
                  <a:t>equipo pastoral de carácter consultivo y operativo</a:t>
                </a:r>
                <a:endParaRPr kumimoji="0" lang="es-CL" b="0" i="0" u="none" strike="noStrike" cap="none" normalizeH="0" baseline="0" dirty="0">
                  <a:ln>
                    <a:noFill/>
                  </a:ln>
                  <a:solidFill>
                    <a:schemeClr val="tx2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29" name="AutoShape 9"/>
              <p:cNvSpPr>
                <a:spLocks noChangeArrowheads="1"/>
              </p:cNvSpPr>
              <p:nvPr/>
            </p:nvSpPr>
            <p:spPr bwMode="auto">
              <a:xfrm>
                <a:off x="109179000" y="109728000"/>
                <a:ext cx="432000" cy="468000"/>
              </a:xfrm>
              <a:prstGeom prst="rightArrow">
                <a:avLst>
                  <a:gd name="adj1" fmla="val 50000"/>
                  <a:gd name="adj2" fmla="val 25000"/>
                </a:avLst>
              </a:prstGeom>
              <a:solidFill>
                <a:srgbClr val="9966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s-CL"/>
              </a:p>
            </p:txBody>
          </p:sp>
          <p:sp>
            <p:nvSpPr>
              <p:cNvPr id="5130" name="AutoShape 10"/>
              <p:cNvSpPr>
                <a:spLocks noChangeArrowheads="1"/>
              </p:cNvSpPr>
              <p:nvPr/>
            </p:nvSpPr>
            <p:spPr bwMode="auto">
              <a:xfrm>
                <a:off x="110799000" y="109764000"/>
                <a:ext cx="432000" cy="468000"/>
              </a:xfrm>
              <a:prstGeom prst="rightArrow">
                <a:avLst>
                  <a:gd name="adj1" fmla="val 50000"/>
                  <a:gd name="adj2" fmla="val 25000"/>
                </a:avLst>
              </a:prstGeom>
              <a:solidFill>
                <a:srgbClr val="9966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s-CL"/>
              </a:p>
            </p:txBody>
          </p:sp>
        </p:grpSp>
        <p:grpSp>
          <p:nvGrpSpPr>
            <p:cNvPr id="5131" name="Group 11"/>
            <p:cNvGrpSpPr>
              <a:grpSpLocks/>
            </p:cNvGrpSpPr>
            <p:nvPr/>
          </p:nvGrpSpPr>
          <p:grpSpPr bwMode="auto">
            <a:xfrm>
              <a:off x="109179000" y="110556000"/>
              <a:ext cx="4489264" cy="1764000"/>
              <a:chOff x="109179000" y="110556000"/>
              <a:chExt cx="4489264" cy="1764000"/>
            </a:xfrm>
          </p:grpSpPr>
          <p:sp>
            <p:nvSpPr>
              <p:cNvPr id="5132" name="Text Box 12"/>
              <p:cNvSpPr txBox="1">
                <a:spLocks noChangeArrowheads="1"/>
              </p:cNvSpPr>
              <p:nvPr/>
            </p:nvSpPr>
            <p:spPr bwMode="auto">
              <a:xfrm>
                <a:off x="109611000" y="110556000"/>
                <a:ext cx="1404000" cy="1260000"/>
              </a:xfrm>
              <a:prstGeom prst="rect">
                <a:avLst/>
              </a:prstGeom>
              <a:solidFill>
                <a:srgbClr val="CCFF33"/>
              </a:solidFill>
              <a:ln w="2857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b="1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DIN-Light" charset="0"/>
                    <a:cs typeface="Arial" pitchFamily="34" charset="0"/>
                  </a:rPr>
                  <a:t>Consejo de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b="1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DIN-Light" charset="0"/>
                    <a:cs typeface="Arial" pitchFamily="34" charset="0"/>
                  </a:rPr>
                  <a:t>Asuntos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b="1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DIN-Light" charset="0"/>
                    <a:cs typeface="Arial" pitchFamily="34" charset="0"/>
                  </a:rPr>
                  <a:t>Económicos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b="1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DIN-Light" charset="0"/>
                    <a:cs typeface="Arial" pitchFamily="34" charset="0"/>
                  </a:rPr>
                  <a:t>de la</a:t>
                </a:r>
                <a:r>
                  <a:rPr kumimoji="0" lang="es-CL" b="1" i="0" u="none" strike="noStrike" cap="none" normalizeH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DIN-Light" charset="0"/>
                    <a:cs typeface="Arial" pitchFamily="34" charset="0"/>
                  </a:rPr>
                  <a:t> </a:t>
                </a:r>
                <a:r>
                  <a:rPr kumimoji="0" lang="es-CL" b="1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DIN-Light" charset="0"/>
                    <a:cs typeface="Arial" pitchFamily="34" charset="0"/>
                  </a:rPr>
                  <a:t>Parroquia</a:t>
                </a:r>
                <a:endParaRPr kumimoji="0" lang="es-CL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33" name="Text Box 13"/>
              <p:cNvSpPr txBox="1">
                <a:spLocks noChangeArrowheads="1"/>
              </p:cNvSpPr>
              <p:nvPr/>
            </p:nvSpPr>
            <p:spPr bwMode="auto">
              <a:xfrm>
                <a:off x="111483000" y="110916000"/>
                <a:ext cx="2185264" cy="1404000"/>
              </a:xfrm>
              <a:prstGeom prst="rect">
                <a:avLst/>
              </a:prstGeom>
              <a:solidFill>
                <a:srgbClr val="CCFF33"/>
              </a:solidFill>
              <a:ln w="2857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285750" marR="0" lvl="0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s-CL" b="1" i="0" u="none" strike="noStrike" cap="none" normalizeH="0" baseline="0" dirty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DIN-Light" charset="0"/>
                    <a:cs typeface="Arial" pitchFamily="34" charset="0"/>
                  </a:rPr>
                  <a:t>Función de asesoramiento</a:t>
                </a:r>
              </a:p>
              <a:p>
                <a:pPr marL="285750" marR="0" lvl="0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s-CL" b="1" i="0" u="none" strike="noStrike" cap="none" normalizeH="0" baseline="0" dirty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DIN-Light" charset="0"/>
                    <a:cs typeface="Arial" pitchFamily="34" charset="0"/>
                  </a:rPr>
                  <a:t>Composición según criterios de competencia</a:t>
                </a:r>
                <a:r>
                  <a:rPr kumimoji="0" lang="es-CL" b="1" i="0" u="none" strike="noStrike" cap="none" normalizeH="0" dirty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DIN-Light" charset="0"/>
                    <a:cs typeface="Arial" pitchFamily="34" charset="0"/>
                  </a:rPr>
                  <a:t> </a:t>
                </a:r>
                <a:r>
                  <a:rPr kumimoji="0" lang="es-CL" b="1" i="0" u="none" strike="noStrike" cap="none" normalizeH="0" baseline="0" dirty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DIN-Light" charset="0"/>
                    <a:cs typeface="Arial" pitchFamily="34" charset="0"/>
                  </a:rPr>
                  <a:t>y eficacia administrativa</a:t>
                </a:r>
                <a:endParaRPr kumimoji="0" lang="es-CL" b="0" i="0" u="none" strike="noStrike" cap="none" normalizeH="0" baseline="0" dirty="0">
                  <a:ln>
                    <a:noFill/>
                  </a:ln>
                  <a:solidFill>
                    <a:schemeClr val="tx2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34" name="AutoShape 14"/>
              <p:cNvSpPr>
                <a:spLocks noChangeArrowheads="1"/>
              </p:cNvSpPr>
              <p:nvPr/>
            </p:nvSpPr>
            <p:spPr bwMode="auto">
              <a:xfrm>
                <a:off x="109179000" y="110700000"/>
                <a:ext cx="432000" cy="468000"/>
              </a:xfrm>
              <a:prstGeom prst="rightArrow">
                <a:avLst>
                  <a:gd name="adj1" fmla="val 50000"/>
                  <a:gd name="adj2" fmla="val 25000"/>
                </a:avLst>
              </a:prstGeom>
              <a:solidFill>
                <a:srgbClr val="9966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s-CL"/>
              </a:p>
            </p:txBody>
          </p:sp>
          <p:sp>
            <p:nvSpPr>
              <p:cNvPr id="5135" name="AutoShape 15"/>
              <p:cNvSpPr>
                <a:spLocks noChangeArrowheads="1"/>
              </p:cNvSpPr>
              <p:nvPr/>
            </p:nvSpPr>
            <p:spPr bwMode="auto">
              <a:xfrm>
                <a:off x="111015000" y="111060000"/>
                <a:ext cx="432000" cy="468000"/>
              </a:xfrm>
              <a:prstGeom prst="rightArrow">
                <a:avLst>
                  <a:gd name="adj1" fmla="val 50000"/>
                  <a:gd name="adj2" fmla="val 25000"/>
                </a:avLst>
              </a:prstGeom>
              <a:solidFill>
                <a:srgbClr val="9966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s-CL"/>
              </a:p>
            </p:txBody>
          </p:sp>
        </p:grpSp>
        <p:sp>
          <p:nvSpPr>
            <p:cNvPr id="5136" name="Text Box 16"/>
            <p:cNvSpPr txBox="1">
              <a:spLocks noChangeArrowheads="1"/>
            </p:cNvSpPr>
            <p:nvPr/>
          </p:nvSpPr>
          <p:spPr bwMode="auto">
            <a:xfrm>
              <a:off x="109575000" y="112104000"/>
              <a:ext cx="1404000" cy="1260000"/>
            </a:xfrm>
            <a:prstGeom prst="rect">
              <a:avLst/>
            </a:prstGeom>
            <a:solidFill>
              <a:srgbClr val="CCFF33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DIN-Light" charset="0"/>
                  <a:cs typeface="Arial" pitchFamily="34" charset="0"/>
                </a:rPr>
                <a:t>Asamblea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DIN-Light" charset="0"/>
                  <a:cs typeface="Arial" pitchFamily="34" charset="0"/>
                </a:rPr>
                <a:t>y grupos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DIN-Light" charset="0"/>
                  <a:cs typeface="Arial" pitchFamily="34" charset="0"/>
                </a:rPr>
                <a:t>parroquiales</a:t>
              </a:r>
              <a:endParaRPr kumimoji="0" lang="es-CL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7" name="Text Box 17"/>
            <p:cNvSpPr txBox="1">
              <a:spLocks noChangeArrowheads="1"/>
            </p:cNvSpPr>
            <p:nvPr/>
          </p:nvSpPr>
          <p:spPr bwMode="auto">
            <a:xfrm>
              <a:off x="111447000" y="112464000"/>
              <a:ext cx="2124000" cy="1188000"/>
            </a:xfrm>
            <a:prstGeom prst="rect">
              <a:avLst/>
            </a:prstGeom>
            <a:solidFill>
              <a:srgbClr val="CCFF33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b="1" i="0" u="none" strike="noStrike" cap="none" normalizeH="0" baseline="0" dirty="0">
                  <a:ln>
                    <a:noFill/>
                  </a:ln>
                  <a:solidFill>
                    <a:schemeClr val="tx2"/>
                  </a:solidFill>
                  <a:effectLst/>
                  <a:latin typeface="DIN-Light" charset="0"/>
                  <a:cs typeface="Arial" pitchFamily="34" charset="0"/>
                </a:rPr>
                <a:t>Espacios de comunión, participación y corresponsabilidad en la vida comunitaria</a:t>
              </a:r>
              <a:endParaRPr kumimoji="0" lang="es-CL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8" name="AutoShape 18"/>
            <p:cNvSpPr>
              <a:spLocks noChangeArrowheads="1"/>
            </p:cNvSpPr>
            <p:nvPr/>
          </p:nvSpPr>
          <p:spPr bwMode="auto">
            <a:xfrm>
              <a:off x="109143000" y="112248000"/>
              <a:ext cx="432000" cy="46800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996600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5139" name="AutoShape 19"/>
            <p:cNvSpPr>
              <a:spLocks noChangeArrowheads="1"/>
            </p:cNvSpPr>
            <p:nvPr/>
          </p:nvSpPr>
          <p:spPr bwMode="auto">
            <a:xfrm>
              <a:off x="110979000" y="112608000"/>
              <a:ext cx="432000" cy="46800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996600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395536" y="404664"/>
            <a:ext cx="8208912" cy="5832648"/>
            <a:chOff x="106794000" y="106236000"/>
            <a:chExt cx="5625000" cy="2916000"/>
          </a:xfrm>
        </p:grpSpPr>
        <p:sp>
          <p:nvSpPr>
            <p:cNvPr id="6147" name="Text Box 3"/>
            <p:cNvSpPr txBox="1">
              <a:spLocks noChangeArrowheads="1"/>
            </p:cNvSpPr>
            <p:nvPr/>
          </p:nvSpPr>
          <p:spPr bwMode="auto">
            <a:xfrm>
              <a:off x="106794000" y="106236000"/>
              <a:ext cx="2700000" cy="558000"/>
            </a:xfrm>
            <a:prstGeom prst="rect">
              <a:avLst/>
            </a:prstGeom>
            <a:solidFill>
              <a:srgbClr val="FFC000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600" b="1" i="0" u="none" strike="noStrike" cap="none" normalizeH="0" baseline="0" dirty="0">
                  <a:ln>
                    <a:noFill/>
                  </a:ln>
                  <a:solidFill>
                    <a:schemeClr val="tx2"/>
                  </a:solidFill>
                  <a:effectLst/>
                  <a:latin typeface="DIN-Medium" charset="0"/>
                  <a:cs typeface="Arial" pitchFamily="34" charset="0"/>
                </a:rPr>
                <a:t>En diálogo </a:t>
              </a:r>
              <a:r>
                <a:rPr kumimoji="0" lang="es-CL" sz="26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Medium" charset="0"/>
                  <a:cs typeface="Arial" pitchFamily="34" charset="0"/>
                </a:rPr>
                <a:t>con el Obispo y la</a:t>
              </a:r>
              <a:r>
                <a:rPr kumimoji="0" lang="es-CL" sz="2600" b="1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Medium" charset="0"/>
                  <a:cs typeface="Arial" pitchFamily="34" charset="0"/>
                </a:rPr>
                <a:t> </a:t>
              </a:r>
              <a:r>
                <a:rPr kumimoji="0" lang="es-CL" sz="26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Medium" charset="0"/>
                  <a:cs typeface="Arial" pitchFamily="34" charset="0"/>
                </a:rPr>
                <a:t>Iglesia local</a:t>
              </a:r>
              <a:endParaRPr kumimoji="0" lang="es-CL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48" name="Text Box 4"/>
            <p:cNvSpPr txBox="1">
              <a:spLocks noChangeArrowheads="1"/>
            </p:cNvSpPr>
            <p:nvPr/>
          </p:nvSpPr>
          <p:spPr bwMode="auto">
            <a:xfrm>
              <a:off x="107586000" y="106848000"/>
              <a:ext cx="2961000" cy="1368000"/>
            </a:xfrm>
            <a:prstGeom prst="rect">
              <a:avLst/>
            </a:prstGeom>
            <a:solidFill>
              <a:srgbClr val="CCFF33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ctr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Visibilidad de la obra salesiana</a:t>
              </a:r>
              <a:r>
                <a:rPr kumimoji="0" lang="es-CL" sz="2400" b="1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 </a:t>
              </a: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en la pastoral juvenil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Enriquecimiento del territorio</a:t>
              </a:r>
              <a:r>
                <a:rPr kumimoji="0" lang="es-CL" sz="2400" b="1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 </a:t>
              </a: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con la expresión del carisma y la</a:t>
              </a:r>
              <a:r>
                <a:rPr kumimoji="0" lang="es-CL" sz="2400" b="1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 </a:t>
              </a: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tradición salesiana</a:t>
              </a:r>
              <a:endParaRPr kumimoji="0" 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49" name="AutoShape 5"/>
            <p:cNvSpPr>
              <a:spLocks noChangeArrowheads="1"/>
            </p:cNvSpPr>
            <p:nvPr/>
          </p:nvSpPr>
          <p:spPr bwMode="auto">
            <a:xfrm rot="5400000">
              <a:off x="106947000" y="106871400"/>
              <a:ext cx="730800" cy="576000"/>
            </a:xfrm>
            <a:custGeom>
              <a:avLst/>
              <a:gdLst>
                <a:gd name="G0" fmla="+- 9257 0 0"/>
                <a:gd name="G1" fmla="+- 18514 0 0"/>
                <a:gd name="G2" fmla="+- 7200 0 0"/>
                <a:gd name="G3" fmla="*/ 9257 1 2"/>
                <a:gd name="G4" fmla="+- G3 10800 0"/>
                <a:gd name="G5" fmla="+- 21600 9257 18514"/>
                <a:gd name="G6" fmla="+- 18514 7200 0"/>
                <a:gd name="G7" fmla="*/ G6 1 2"/>
                <a:gd name="G8" fmla="*/ 18514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8514 1 2"/>
                <a:gd name="G15" fmla="+- G5 0 G4"/>
                <a:gd name="G16" fmla="+- G0 0 G4"/>
                <a:gd name="G17" fmla="*/ G2 G15 G16"/>
                <a:gd name="T0" fmla="*/ 15429 w 21600"/>
                <a:gd name="T1" fmla="*/ 0 h 21600"/>
                <a:gd name="T2" fmla="*/ 9257 w 21600"/>
                <a:gd name="T3" fmla="*/ 7200 h 21600"/>
                <a:gd name="T4" fmla="*/ 0 w 21600"/>
                <a:gd name="T5" fmla="*/ 18001 h 21600"/>
                <a:gd name="T6" fmla="*/ 9257 w 21600"/>
                <a:gd name="T7" fmla="*/ 21600 h 21600"/>
                <a:gd name="T8" fmla="*/ 18514 w 21600"/>
                <a:gd name="T9" fmla="*/ 15000 h 21600"/>
                <a:gd name="T10" fmla="*/ 21600 w 21600"/>
                <a:gd name="T11" fmla="*/ 720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99CC00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6150" name="Text Box 6"/>
            <p:cNvSpPr txBox="1">
              <a:spLocks noChangeArrowheads="1"/>
            </p:cNvSpPr>
            <p:nvPr/>
          </p:nvSpPr>
          <p:spPr bwMode="auto">
            <a:xfrm>
              <a:off x="109755000" y="108324000"/>
              <a:ext cx="2664000" cy="82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9050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ctr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Comunión, cooperación y sentido de pertenencia a la</a:t>
              </a:r>
              <a:r>
                <a:rPr kumimoji="0" lang="es-CL" sz="2000" b="1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 </a:t>
              </a: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Iglesia particular</a:t>
              </a:r>
              <a:endParaRPr kumimoji="0" lang="es-C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1" name="AutoShape 7"/>
            <p:cNvSpPr>
              <a:spLocks noChangeArrowheads="1"/>
            </p:cNvSpPr>
            <p:nvPr/>
          </p:nvSpPr>
          <p:spPr bwMode="auto">
            <a:xfrm rot="5400000">
              <a:off x="108870300" y="108200700"/>
              <a:ext cx="828000" cy="858600"/>
            </a:xfrm>
            <a:custGeom>
              <a:avLst/>
              <a:gdLst>
                <a:gd name="G0" fmla="+- 9257 0 0"/>
                <a:gd name="G1" fmla="+- 18514 0 0"/>
                <a:gd name="G2" fmla="+- 7200 0 0"/>
                <a:gd name="G3" fmla="*/ 9257 1 2"/>
                <a:gd name="G4" fmla="+- G3 10800 0"/>
                <a:gd name="G5" fmla="+- 21600 9257 18514"/>
                <a:gd name="G6" fmla="+- 18514 7200 0"/>
                <a:gd name="G7" fmla="*/ G6 1 2"/>
                <a:gd name="G8" fmla="*/ 18514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8514 1 2"/>
                <a:gd name="G15" fmla="+- G5 0 G4"/>
                <a:gd name="G16" fmla="+- G0 0 G4"/>
                <a:gd name="G17" fmla="*/ G2 G15 G16"/>
                <a:gd name="T0" fmla="*/ 15429 w 21600"/>
                <a:gd name="T1" fmla="*/ 0 h 21600"/>
                <a:gd name="T2" fmla="*/ 9257 w 21600"/>
                <a:gd name="T3" fmla="*/ 7200 h 21600"/>
                <a:gd name="T4" fmla="*/ 0 w 21600"/>
                <a:gd name="T5" fmla="*/ 18001 h 21600"/>
                <a:gd name="T6" fmla="*/ 9257 w 21600"/>
                <a:gd name="T7" fmla="*/ 21600 h 21600"/>
                <a:gd name="T8" fmla="*/ 18514 w 21600"/>
                <a:gd name="T9" fmla="*/ 15000 h 21600"/>
                <a:gd name="T10" fmla="*/ 21600 w 21600"/>
                <a:gd name="T11" fmla="*/ 720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99CC00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323522" y="260655"/>
            <a:ext cx="7704856" cy="6408706"/>
            <a:chOff x="106695000" y="108828000"/>
            <a:chExt cx="5810370" cy="4419306"/>
          </a:xfrm>
        </p:grpSpPr>
        <p:sp>
          <p:nvSpPr>
            <p:cNvPr id="7171" name="Text Box 3"/>
            <p:cNvSpPr txBox="1">
              <a:spLocks noChangeArrowheads="1"/>
            </p:cNvSpPr>
            <p:nvPr/>
          </p:nvSpPr>
          <p:spPr bwMode="auto">
            <a:xfrm>
              <a:off x="106695000" y="108828000"/>
              <a:ext cx="3258151" cy="558000"/>
            </a:xfrm>
            <a:prstGeom prst="rect">
              <a:avLst/>
            </a:prstGeom>
            <a:solidFill>
              <a:schemeClr val="accent6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Medium" charset="0"/>
                  <a:cs typeface="Arial" pitchFamily="34" charset="0"/>
                </a:rPr>
                <a:t>El  proyecto Pastoral-Educativo unitario y articulado</a:t>
              </a:r>
              <a:endParaRPr kumimoji="0" 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72" name="Text Box 4"/>
            <p:cNvSpPr txBox="1">
              <a:spLocks noChangeArrowheads="1"/>
            </p:cNvSpPr>
            <p:nvPr/>
          </p:nvSpPr>
          <p:spPr bwMode="auto">
            <a:xfrm>
              <a:off x="107487000" y="109530000"/>
              <a:ext cx="4583949" cy="1782000"/>
            </a:xfrm>
            <a:prstGeom prst="rect">
              <a:avLst/>
            </a:prstGeom>
            <a:solidFill>
              <a:srgbClr val="CCFF33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Indispensable para implementar la pastoral parroquial según la identidad salesiana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Elemento importante para la continuidad pastoral de la vida parroquial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Punto de referencia en el diálogo con el obispo y los organismos diocesanos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Condición para encajar, calificar y enriquecer el proyecto de la Iglesia local</a:t>
              </a:r>
              <a:endParaRPr kumimoji="0" lang="es-C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73" name="AutoShape 5"/>
            <p:cNvSpPr>
              <a:spLocks noChangeArrowheads="1"/>
            </p:cNvSpPr>
            <p:nvPr/>
          </p:nvSpPr>
          <p:spPr bwMode="auto">
            <a:xfrm rot="5400000">
              <a:off x="106848000" y="109463400"/>
              <a:ext cx="730800" cy="576000"/>
            </a:xfrm>
            <a:custGeom>
              <a:avLst/>
              <a:gdLst>
                <a:gd name="G0" fmla="+- 9257 0 0"/>
                <a:gd name="G1" fmla="+- 18514 0 0"/>
                <a:gd name="G2" fmla="+- 7200 0 0"/>
                <a:gd name="G3" fmla="*/ 9257 1 2"/>
                <a:gd name="G4" fmla="+- G3 10800 0"/>
                <a:gd name="G5" fmla="+- 21600 9257 18514"/>
                <a:gd name="G6" fmla="+- 18514 7200 0"/>
                <a:gd name="G7" fmla="*/ G6 1 2"/>
                <a:gd name="G8" fmla="*/ 18514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8514 1 2"/>
                <a:gd name="G15" fmla="+- G5 0 G4"/>
                <a:gd name="G16" fmla="+- G0 0 G4"/>
                <a:gd name="G17" fmla="*/ G2 G15 G16"/>
                <a:gd name="T0" fmla="*/ 15429 w 21600"/>
                <a:gd name="T1" fmla="*/ 0 h 21600"/>
                <a:gd name="T2" fmla="*/ 9257 w 21600"/>
                <a:gd name="T3" fmla="*/ 7200 h 21600"/>
                <a:gd name="T4" fmla="*/ 0 w 21600"/>
                <a:gd name="T5" fmla="*/ 18001 h 21600"/>
                <a:gd name="T6" fmla="*/ 9257 w 21600"/>
                <a:gd name="T7" fmla="*/ 21600 h 21600"/>
                <a:gd name="T8" fmla="*/ 18514 w 21600"/>
                <a:gd name="T9" fmla="*/ 15000 h 21600"/>
                <a:gd name="T10" fmla="*/ 21600 w 21600"/>
                <a:gd name="T11" fmla="*/ 720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99CC00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grpSp>
          <p:nvGrpSpPr>
            <p:cNvPr id="7174" name="Group 6"/>
            <p:cNvGrpSpPr>
              <a:grpSpLocks/>
            </p:cNvGrpSpPr>
            <p:nvPr/>
          </p:nvGrpSpPr>
          <p:grpSpPr bwMode="auto">
            <a:xfrm>
              <a:off x="107703000" y="111348000"/>
              <a:ext cx="4802370" cy="900000"/>
              <a:chOff x="107703000" y="111348000"/>
              <a:chExt cx="4802370" cy="900000"/>
            </a:xfrm>
          </p:grpSpPr>
          <p:sp>
            <p:nvSpPr>
              <p:cNvPr id="7175" name="Text Box 7"/>
              <p:cNvSpPr txBox="1">
                <a:spLocks noChangeArrowheads="1"/>
              </p:cNvSpPr>
              <p:nvPr/>
            </p:nvSpPr>
            <p:spPr bwMode="auto">
              <a:xfrm>
                <a:off x="108675000" y="111456000"/>
                <a:ext cx="3830370" cy="792000"/>
              </a:xfrm>
              <a:prstGeom prst="rect">
                <a:avLst/>
              </a:prstGeom>
              <a:solidFill>
                <a:schemeClr val="accent5"/>
              </a:solidFill>
              <a:ln w="19050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s-CL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DIN-Light" charset="0"/>
                    <a:cs typeface="Arial" pitchFamily="34" charset="0"/>
                  </a:rPr>
                  <a:t>Atención metodológica al carisma salesiano</a:t>
                </a:r>
              </a:p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s-CL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DIN-Light" charset="0"/>
                    <a:cs typeface="Arial" pitchFamily="34" charset="0"/>
                  </a:rPr>
                  <a:t>PEPS, una herramienta operativa para promover la originalidad y la creatividad de cada parroquia</a:t>
                </a:r>
                <a:endParaRPr kumimoji="0" lang="es-C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76" name="AutoShape 8"/>
              <p:cNvSpPr>
                <a:spLocks noChangeArrowheads="1"/>
              </p:cNvSpPr>
              <p:nvPr/>
            </p:nvSpPr>
            <p:spPr bwMode="auto">
              <a:xfrm rot="5400000">
                <a:off x="107718300" y="111332700"/>
                <a:ext cx="828000" cy="858600"/>
              </a:xfrm>
              <a:custGeom>
                <a:avLst/>
                <a:gdLst>
                  <a:gd name="G0" fmla="+- 9257 0 0"/>
                  <a:gd name="G1" fmla="+- 18514 0 0"/>
                  <a:gd name="G2" fmla="+- 7200 0 0"/>
                  <a:gd name="G3" fmla="*/ 9257 1 2"/>
                  <a:gd name="G4" fmla="+- G3 10800 0"/>
                  <a:gd name="G5" fmla="+- 21600 9257 18514"/>
                  <a:gd name="G6" fmla="+- 18514 7200 0"/>
                  <a:gd name="G7" fmla="*/ G6 1 2"/>
                  <a:gd name="G8" fmla="*/ 18514 2 1"/>
                  <a:gd name="G9" fmla="+- G8 0 21600"/>
                  <a:gd name="G10" fmla="*/ 21600 G0 G1"/>
                  <a:gd name="G11" fmla="*/ 21600 G4 G1"/>
                  <a:gd name="G12" fmla="*/ 21600 G5 G1"/>
                  <a:gd name="G13" fmla="*/ 21600 G7 G1"/>
                  <a:gd name="G14" fmla="*/ 18514 1 2"/>
                  <a:gd name="G15" fmla="+- G5 0 G4"/>
                  <a:gd name="G16" fmla="+- G0 0 G4"/>
                  <a:gd name="G17" fmla="*/ G2 G15 G16"/>
                  <a:gd name="T0" fmla="*/ 15429 w 21600"/>
                  <a:gd name="T1" fmla="*/ 0 h 21600"/>
                  <a:gd name="T2" fmla="*/ 9257 w 21600"/>
                  <a:gd name="T3" fmla="*/ 7200 h 21600"/>
                  <a:gd name="T4" fmla="*/ 0 w 21600"/>
                  <a:gd name="T5" fmla="*/ 18001 h 21600"/>
                  <a:gd name="T6" fmla="*/ 9257 w 21600"/>
                  <a:gd name="T7" fmla="*/ 21600 h 21600"/>
                  <a:gd name="T8" fmla="*/ 18514 w 21600"/>
                  <a:gd name="T9" fmla="*/ 15000 h 21600"/>
                  <a:gd name="T10" fmla="*/ 21600 w 21600"/>
                  <a:gd name="T11" fmla="*/ 7200 h 21600"/>
                  <a:gd name="T12" fmla="*/ 17694720 60000 65536"/>
                  <a:gd name="T13" fmla="*/ 11796480 60000 65536"/>
                  <a:gd name="T14" fmla="*/ 11796480 60000 65536"/>
                  <a:gd name="T15" fmla="*/ 5898240 60000 65536"/>
                  <a:gd name="T16" fmla="*/ 0 60000 65536"/>
                  <a:gd name="T17" fmla="*/ 0 60000 65536"/>
                  <a:gd name="T18" fmla="*/ 0 w 21600"/>
                  <a:gd name="T19" fmla="*/ G12 h 21600"/>
                  <a:gd name="T20" fmla="*/ G1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5429" y="0"/>
                    </a:moveTo>
                    <a:lnTo>
                      <a:pt x="9257" y="7200"/>
                    </a:lnTo>
                    <a:lnTo>
                      <a:pt x="12343" y="7200"/>
                    </a:lnTo>
                    <a:lnTo>
                      <a:pt x="12343" y="14400"/>
                    </a:lnTo>
                    <a:lnTo>
                      <a:pt x="0" y="14400"/>
                    </a:lnTo>
                    <a:lnTo>
                      <a:pt x="0" y="21600"/>
                    </a:lnTo>
                    <a:lnTo>
                      <a:pt x="18514" y="21600"/>
                    </a:lnTo>
                    <a:lnTo>
                      <a:pt x="18514" y="7200"/>
                    </a:lnTo>
                    <a:lnTo>
                      <a:pt x="21600" y="7200"/>
                    </a:lnTo>
                    <a:close/>
                  </a:path>
                </a:pathLst>
              </a:custGeom>
              <a:solidFill>
                <a:srgbClr val="99CC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s-CL"/>
              </a:p>
            </p:txBody>
          </p:sp>
        </p:grpSp>
        <p:grpSp>
          <p:nvGrpSpPr>
            <p:cNvPr id="7177" name="Group 9"/>
            <p:cNvGrpSpPr>
              <a:grpSpLocks/>
            </p:cNvGrpSpPr>
            <p:nvPr/>
          </p:nvGrpSpPr>
          <p:grpSpPr bwMode="auto">
            <a:xfrm>
              <a:off x="107703000" y="112283995"/>
              <a:ext cx="4802370" cy="963311"/>
              <a:chOff x="106821000" y="113256000"/>
              <a:chExt cx="4802370" cy="1003449"/>
            </a:xfrm>
          </p:grpSpPr>
          <p:sp>
            <p:nvSpPr>
              <p:cNvPr id="7178" name="Text Box 10"/>
              <p:cNvSpPr txBox="1">
                <a:spLocks noChangeArrowheads="1"/>
              </p:cNvSpPr>
              <p:nvPr/>
            </p:nvSpPr>
            <p:spPr bwMode="auto">
              <a:xfrm>
                <a:off x="107793000" y="113276690"/>
                <a:ext cx="3830370" cy="982759"/>
              </a:xfrm>
              <a:prstGeom prst="rect">
                <a:avLst/>
              </a:prstGeom>
              <a:solidFill>
                <a:schemeClr val="accent5"/>
              </a:solidFill>
              <a:ln w="19050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s-CL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DIN-Light" charset="0"/>
                    <a:cs typeface="Arial" pitchFamily="34" charset="0"/>
                  </a:rPr>
                  <a:t>La parroquia confiada a los Salesianos incorpora en su PEPS las orientaciones pastorales de la diócesis y las del PEPS provincial y local</a:t>
                </a:r>
                <a:endParaRPr kumimoji="0" lang="es-C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79" name="AutoShape 11"/>
              <p:cNvSpPr>
                <a:spLocks noChangeArrowheads="1"/>
              </p:cNvSpPr>
              <p:nvPr/>
            </p:nvSpPr>
            <p:spPr bwMode="auto">
              <a:xfrm rot="5400000">
                <a:off x="106836300" y="113240700"/>
                <a:ext cx="828000" cy="858600"/>
              </a:xfrm>
              <a:custGeom>
                <a:avLst/>
                <a:gdLst>
                  <a:gd name="G0" fmla="+- 9257 0 0"/>
                  <a:gd name="G1" fmla="+- 18514 0 0"/>
                  <a:gd name="G2" fmla="+- 7200 0 0"/>
                  <a:gd name="G3" fmla="*/ 9257 1 2"/>
                  <a:gd name="G4" fmla="+- G3 10800 0"/>
                  <a:gd name="G5" fmla="+- 21600 9257 18514"/>
                  <a:gd name="G6" fmla="+- 18514 7200 0"/>
                  <a:gd name="G7" fmla="*/ G6 1 2"/>
                  <a:gd name="G8" fmla="*/ 18514 2 1"/>
                  <a:gd name="G9" fmla="+- G8 0 21600"/>
                  <a:gd name="G10" fmla="*/ 21600 G0 G1"/>
                  <a:gd name="G11" fmla="*/ 21600 G4 G1"/>
                  <a:gd name="G12" fmla="*/ 21600 G5 G1"/>
                  <a:gd name="G13" fmla="*/ 21600 G7 G1"/>
                  <a:gd name="G14" fmla="*/ 18514 1 2"/>
                  <a:gd name="G15" fmla="+- G5 0 G4"/>
                  <a:gd name="G16" fmla="+- G0 0 G4"/>
                  <a:gd name="G17" fmla="*/ G2 G15 G16"/>
                  <a:gd name="T0" fmla="*/ 15429 w 21600"/>
                  <a:gd name="T1" fmla="*/ 0 h 21600"/>
                  <a:gd name="T2" fmla="*/ 9257 w 21600"/>
                  <a:gd name="T3" fmla="*/ 7200 h 21600"/>
                  <a:gd name="T4" fmla="*/ 0 w 21600"/>
                  <a:gd name="T5" fmla="*/ 18001 h 21600"/>
                  <a:gd name="T6" fmla="*/ 9257 w 21600"/>
                  <a:gd name="T7" fmla="*/ 21600 h 21600"/>
                  <a:gd name="T8" fmla="*/ 18514 w 21600"/>
                  <a:gd name="T9" fmla="*/ 15000 h 21600"/>
                  <a:gd name="T10" fmla="*/ 21600 w 21600"/>
                  <a:gd name="T11" fmla="*/ 7200 h 21600"/>
                  <a:gd name="T12" fmla="*/ 17694720 60000 65536"/>
                  <a:gd name="T13" fmla="*/ 11796480 60000 65536"/>
                  <a:gd name="T14" fmla="*/ 11796480 60000 65536"/>
                  <a:gd name="T15" fmla="*/ 5898240 60000 65536"/>
                  <a:gd name="T16" fmla="*/ 0 60000 65536"/>
                  <a:gd name="T17" fmla="*/ 0 60000 65536"/>
                  <a:gd name="T18" fmla="*/ 0 w 21600"/>
                  <a:gd name="T19" fmla="*/ G12 h 21600"/>
                  <a:gd name="T20" fmla="*/ G1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5429" y="0"/>
                    </a:moveTo>
                    <a:lnTo>
                      <a:pt x="9257" y="7200"/>
                    </a:lnTo>
                    <a:lnTo>
                      <a:pt x="12343" y="7200"/>
                    </a:lnTo>
                    <a:lnTo>
                      <a:pt x="12343" y="14400"/>
                    </a:lnTo>
                    <a:lnTo>
                      <a:pt x="0" y="14400"/>
                    </a:lnTo>
                    <a:lnTo>
                      <a:pt x="0" y="21600"/>
                    </a:lnTo>
                    <a:lnTo>
                      <a:pt x="18514" y="21600"/>
                    </a:lnTo>
                    <a:lnTo>
                      <a:pt x="18514" y="7200"/>
                    </a:lnTo>
                    <a:lnTo>
                      <a:pt x="21600" y="7200"/>
                    </a:lnTo>
                    <a:close/>
                  </a:path>
                </a:pathLst>
              </a:custGeom>
              <a:solidFill>
                <a:srgbClr val="99CC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s-CL"/>
              </a:p>
            </p:txBody>
          </p:sp>
        </p:grp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06" name="Group 14"/>
          <p:cNvGrpSpPr>
            <a:grpSpLocks/>
          </p:cNvGrpSpPr>
          <p:nvPr/>
        </p:nvGrpSpPr>
        <p:grpSpPr bwMode="auto">
          <a:xfrm>
            <a:off x="539561" y="188640"/>
            <a:ext cx="7560840" cy="6424841"/>
            <a:chOff x="106592539" y="105972750"/>
            <a:chExt cx="6978461" cy="6423665"/>
          </a:xfrm>
        </p:grpSpPr>
        <p:sp>
          <p:nvSpPr>
            <p:cNvPr id="8207" name="Text Box 15"/>
            <p:cNvSpPr txBox="1">
              <a:spLocks noChangeArrowheads="1"/>
            </p:cNvSpPr>
            <p:nvPr/>
          </p:nvSpPr>
          <p:spPr bwMode="auto">
            <a:xfrm>
              <a:off x="107347500" y="105972750"/>
              <a:ext cx="5719500" cy="695250"/>
            </a:xfrm>
            <a:prstGeom prst="rect">
              <a:avLst/>
            </a:prstGeom>
            <a:solidFill>
              <a:srgbClr val="008000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800" b="1" i="0" u="none" strike="noStrike" cap="none" normalizeH="0" baseline="0" dirty="0">
                  <a:ln>
                    <a:noFill/>
                  </a:ln>
                  <a:solidFill>
                    <a:srgbClr val="FFC000"/>
                  </a:solidFill>
                  <a:effectLst/>
                  <a:latin typeface="Copperplate Gothic Bold" panose="020E0705020206020404" pitchFamily="34" charset="0"/>
                  <a:cs typeface="Arial" pitchFamily="34" charset="0"/>
                </a:rPr>
                <a:t>CAPITULO V:</a:t>
              </a:r>
              <a:r>
                <a:rPr kumimoji="0" lang="es-CL" sz="1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pperplate Gothic Bold" panose="020E0705020206020404" pitchFamily="34" charset="0"/>
                  <a:cs typeface="Arial" pitchFamily="34" charset="0"/>
                </a:rPr>
                <a:t> OTROS TIPOS: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pperplate Gothic Bold" panose="020E0705020206020404" pitchFamily="34" charset="0"/>
                  <a:cs typeface="Arial" pitchFamily="34" charset="0"/>
                </a:rPr>
                <a:t>IGLESIAS PÚBLICAS, SANTUARIOS</a:t>
              </a:r>
              <a:endParaRPr kumimoji="0" 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pperplate Gothic Bold" panose="020E0705020206020404" pitchFamily="34" charset="0"/>
                <a:cs typeface="Arial" pitchFamily="34" charset="0"/>
              </a:endParaRPr>
            </a:p>
          </p:txBody>
        </p:sp>
        <p:sp>
          <p:nvSpPr>
            <p:cNvPr id="8208" name="Text Box 16"/>
            <p:cNvSpPr txBox="1">
              <a:spLocks noChangeArrowheads="1"/>
            </p:cNvSpPr>
            <p:nvPr/>
          </p:nvSpPr>
          <p:spPr bwMode="auto">
            <a:xfrm>
              <a:off x="107019000" y="106956000"/>
              <a:ext cx="2488500" cy="551544"/>
            </a:xfrm>
            <a:prstGeom prst="rect">
              <a:avLst/>
            </a:prstGeom>
            <a:solidFill>
              <a:srgbClr val="339933"/>
            </a:solidFill>
            <a:ln w="38100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DIN-Medium" charset="0"/>
                  <a:cs typeface="Arial" pitchFamily="34" charset="0"/>
                </a:rPr>
                <a:t>IGLESIAS PÚBLICAS</a:t>
              </a:r>
              <a:endParaRPr kumimoji="0" lang="es-C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09" name="Text Box 17"/>
            <p:cNvSpPr txBox="1">
              <a:spLocks noChangeArrowheads="1"/>
            </p:cNvSpPr>
            <p:nvPr/>
          </p:nvSpPr>
          <p:spPr bwMode="auto">
            <a:xfrm>
              <a:off x="110668500" y="106980683"/>
              <a:ext cx="2488500" cy="551545"/>
            </a:xfrm>
            <a:prstGeom prst="rect">
              <a:avLst/>
            </a:prstGeom>
            <a:solidFill>
              <a:srgbClr val="339933"/>
            </a:solidFill>
            <a:ln w="38100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DIN-Medium" charset="0"/>
                  <a:cs typeface="Arial" pitchFamily="34" charset="0"/>
                </a:rPr>
                <a:t>SANTUARIOS</a:t>
              </a:r>
              <a:endParaRPr kumimoji="0" lang="es-C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0" name="AutoShape 18"/>
            <p:cNvSpPr>
              <a:spLocks noChangeArrowheads="1"/>
            </p:cNvSpPr>
            <p:nvPr/>
          </p:nvSpPr>
          <p:spPr bwMode="auto">
            <a:xfrm>
              <a:off x="107955000" y="106668000"/>
              <a:ext cx="612000" cy="28800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8000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eaVert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8211" name="AutoShape 19"/>
            <p:cNvSpPr>
              <a:spLocks noChangeArrowheads="1"/>
            </p:cNvSpPr>
            <p:nvPr/>
          </p:nvSpPr>
          <p:spPr bwMode="auto">
            <a:xfrm>
              <a:off x="111699000" y="106668000"/>
              <a:ext cx="612000" cy="36000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8000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eaVert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8212" name="Text Box 20"/>
            <p:cNvSpPr txBox="1">
              <a:spLocks noChangeArrowheads="1"/>
            </p:cNvSpPr>
            <p:nvPr/>
          </p:nvSpPr>
          <p:spPr bwMode="auto">
            <a:xfrm>
              <a:off x="106659000" y="107747999"/>
              <a:ext cx="3240000" cy="2400425"/>
            </a:xfrm>
            <a:prstGeom prst="rect">
              <a:avLst/>
            </a:prstGeom>
            <a:solidFill>
              <a:srgbClr val="009900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DIN-Light" charset="0"/>
                  <a:cs typeface="Arial" pitchFamily="34" charset="0"/>
                </a:rPr>
                <a:t>* Un </a:t>
              </a:r>
              <a:r>
                <a:rPr kumimoji="0" lang="es-CL" sz="1700" b="1" i="0" u="none" strike="noStrike" cap="none" normalizeH="0" baseline="0" dirty="0">
                  <a:ln>
                    <a:noFill/>
                  </a:ln>
                  <a:solidFill>
                    <a:srgbClr val="FFC000"/>
                  </a:solidFill>
                  <a:effectLst/>
                  <a:latin typeface="DIN-Light" charset="0"/>
                  <a:cs typeface="Arial" pitchFamily="34" charset="0"/>
                </a:rPr>
                <a:t>"lugar" sagrado de convocatoria y encuentro</a:t>
              </a:r>
              <a:r>
                <a:rPr kumimoji="0" lang="es-CL" sz="17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DIN-Light" charset="0"/>
                  <a:cs typeface="Arial" pitchFamily="34" charset="0"/>
                </a:rPr>
                <a:t>, de testimonio y de mensaje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DIN-Light" charset="0"/>
                  <a:cs typeface="Arial" pitchFamily="34" charset="0"/>
                </a:rPr>
                <a:t>salesiano y eclesial</a:t>
              </a:r>
              <a:endParaRPr kumimoji="0" lang="es-CL" sz="17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DIN-Light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DIN-Light" charset="0"/>
                  <a:cs typeface="Arial" pitchFamily="34" charset="0"/>
                </a:rPr>
                <a:t>* Con algunos servicios pastorales </a:t>
              </a:r>
              <a:r>
                <a:rPr kumimoji="0" lang="es-CL" sz="1700" b="1" i="1" u="none" strike="noStrike" cap="none" normalizeH="0" baseline="0" dirty="0">
                  <a:ln>
                    <a:noFill/>
                  </a:ln>
                  <a:solidFill>
                    <a:srgbClr val="FFC000"/>
                  </a:solidFill>
                  <a:effectLst/>
                  <a:latin typeface="DIN-Light" charset="0"/>
                  <a:cs typeface="Arial" pitchFamily="34" charset="0"/>
                </a:rPr>
                <a:t>(no se reconocen como parroquias)</a:t>
              </a:r>
              <a:r>
                <a:rPr kumimoji="0" lang="es-CL" sz="17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DIN-Light" charset="0"/>
                  <a:cs typeface="Arial" pitchFamily="34" charset="0"/>
                </a:rPr>
                <a:t>: celebraciones eucarísticas, encuentros de oración, triduos y novenas</a:t>
              </a:r>
              <a:endParaRPr kumimoji="0" lang="es-CL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3" name="Text Box 21"/>
            <p:cNvSpPr txBox="1">
              <a:spLocks noChangeArrowheads="1"/>
            </p:cNvSpPr>
            <p:nvPr/>
          </p:nvSpPr>
          <p:spPr bwMode="auto">
            <a:xfrm>
              <a:off x="110115000" y="107748000"/>
              <a:ext cx="3456000" cy="2425050"/>
            </a:xfrm>
            <a:prstGeom prst="rect">
              <a:avLst/>
            </a:prstGeom>
            <a:solidFill>
              <a:srgbClr val="009900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DIN-Light" charset="0"/>
                  <a:cs typeface="Arial" pitchFamily="34" charset="0"/>
                </a:rPr>
                <a:t>Presencia salesiana Significativa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DIN-Light" charset="0"/>
                  <a:cs typeface="Arial" pitchFamily="34" charset="0"/>
                </a:rPr>
                <a:t>* Iglesias </a:t>
              </a:r>
              <a:r>
                <a:rPr kumimoji="0" lang="es-CL" sz="1700" b="1" i="0" u="none" strike="noStrike" cap="none" normalizeH="0" baseline="0" dirty="0">
                  <a:ln>
                    <a:noFill/>
                  </a:ln>
                  <a:solidFill>
                    <a:srgbClr val="FFC000"/>
                  </a:solidFill>
                  <a:effectLst/>
                  <a:latin typeface="DIN-Light" charset="0"/>
                  <a:cs typeface="Arial" pitchFamily="34" charset="0"/>
                </a:rPr>
                <a:t>reconocidas como tales por la autoridad eclesiástica</a:t>
              </a:r>
              <a:r>
                <a:rPr kumimoji="0" lang="es-CL" sz="17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DIN-Light" charset="0"/>
                  <a:cs typeface="Arial" pitchFamily="34" charset="0"/>
                </a:rPr>
                <a:t> y centros de acogida y oración para muchos creyentes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DIN-Light" charset="0"/>
                  <a:cs typeface="Arial" pitchFamily="34" charset="0"/>
                </a:rPr>
                <a:t>* Los "santuarios" son </a:t>
              </a:r>
              <a:r>
                <a:rPr kumimoji="0" lang="es-CL" sz="1700" b="1" i="0" u="none" strike="noStrike" cap="none" normalizeH="0" baseline="0" dirty="0">
                  <a:ln>
                    <a:noFill/>
                  </a:ln>
                  <a:solidFill>
                    <a:srgbClr val="FFC000"/>
                  </a:solidFill>
                  <a:effectLst/>
                  <a:latin typeface="DIN-Light" charset="0"/>
                  <a:cs typeface="Arial" pitchFamily="34" charset="0"/>
                </a:rPr>
                <a:t>lugares sagrados</a:t>
              </a:r>
              <a:r>
                <a:rPr kumimoji="0" lang="es-CL" sz="17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DIN-Light" charset="0"/>
                  <a:cs typeface="Arial" pitchFamily="34" charset="0"/>
                </a:rPr>
                <a:t> a los que acuden los fieles por motivos de piedad y peregrinación, lugar de acogida y oración para muchos creyentes</a:t>
              </a:r>
              <a:endParaRPr kumimoji="0" lang="es-CL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4" name="AutoShape 22"/>
            <p:cNvSpPr>
              <a:spLocks noChangeArrowheads="1"/>
            </p:cNvSpPr>
            <p:nvPr/>
          </p:nvSpPr>
          <p:spPr bwMode="auto">
            <a:xfrm>
              <a:off x="107811000" y="107412651"/>
              <a:ext cx="612000" cy="36000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9900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eaVert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8215" name="AutoShape 23"/>
            <p:cNvSpPr>
              <a:spLocks noChangeArrowheads="1"/>
            </p:cNvSpPr>
            <p:nvPr/>
          </p:nvSpPr>
          <p:spPr bwMode="auto">
            <a:xfrm>
              <a:off x="111696218" y="107484625"/>
              <a:ext cx="612000" cy="28800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9900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eaVert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8216" name="Text Box 24"/>
            <p:cNvSpPr txBox="1">
              <a:spLocks noChangeArrowheads="1"/>
            </p:cNvSpPr>
            <p:nvPr/>
          </p:nvSpPr>
          <p:spPr bwMode="auto">
            <a:xfrm>
              <a:off x="106592539" y="110416404"/>
              <a:ext cx="6978461" cy="1980011"/>
            </a:xfrm>
            <a:prstGeom prst="rect">
              <a:avLst/>
            </a:prstGeom>
            <a:noFill/>
            <a:ln w="38100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400" b="1" i="0" u="none" strike="noStrike" cap="none" normalizeH="0" baseline="0" dirty="0">
                  <a:ln>
                    <a:noFill/>
                  </a:ln>
                  <a:effectLst/>
                  <a:latin typeface="DIN-Light" charset="0"/>
                  <a:cs typeface="Arial" pitchFamily="34" charset="0"/>
                </a:rPr>
                <a:t>Acoger a los fieles, visitantes y transeúntes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CL" sz="700" b="1" i="0" u="none" strike="noStrike" cap="none" normalizeH="0" baseline="0" dirty="0">
                <a:ln>
                  <a:noFill/>
                </a:ln>
                <a:effectLst/>
                <a:latin typeface="DIN-Light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400" b="1" i="0" u="none" strike="noStrike" cap="none" normalizeH="0" baseline="0" dirty="0">
                  <a:ln>
                    <a:noFill/>
                  </a:ln>
                  <a:effectLst/>
                  <a:latin typeface="DIN-Light" charset="0"/>
                  <a:cs typeface="Arial" pitchFamily="34" charset="0"/>
                </a:rPr>
                <a:t>• dignidad de las celebraciones litúrgicas y de las manifestaciones de piedad popular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400" b="1" i="0" u="none" strike="noStrike" cap="none" normalizeH="0" baseline="0" dirty="0">
                  <a:ln>
                    <a:noFill/>
                  </a:ln>
                  <a:effectLst/>
                  <a:latin typeface="DIN-Light" charset="0"/>
                  <a:cs typeface="Arial" pitchFamily="34" charset="0"/>
                </a:rPr>
                <a:t>• cuidado de todo el espacio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400" b="1" i="0" u="none" strike="noStrike" cap="none" normalizeH="0" baseline="0" dirty="0">
                  <a:ln>
                    <a:noFill/>
                  </a:ln>
                  <a:effectLst/>
                  <a:latin typeface="DIN-Light" charset="0"/>
                  <a:cs typeface="Arial" pitchFamily="34" charset="0"/>
                </a:rPr>
                <a:t>• respeto y recogimiento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400" b="1" i="0" u="none" strike="noStrike" cap="none" normalizeH="0" baseline="0" dirty="0">
                  <a:ln>
                    <a:noFill/>
                  </a:ln>
                  <a:effectLst/>
                  <a:latin typeface="DIN-Light" charset="0"/>
                  <a:cs typeface="Arial" pitchFamily="34" charset="0"/>
                </a:rPr>
                <a:t>• arquitectura sin barreras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400" b="1" i="0" u="none" strike="noStrike" cap="none" normalizeH="0" baseline="0" dirty="0">
                  <a:ln>
                    <a:noFill/>
                  </a:ln>
                  <a:effectLst/>
                  <a:latin typeface="DIN-Light" charset="0"/>
                  <a:cs typeface="Arial" pitchFamily="34" charset="0"/>
                </a:rPr>
                <a:t>• material impreso y nuevas tecnologías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400" b="1" i="0" u="none" strike="noStrike" cap="none" normalizeH="0" baseline="0" dirty="0">
                  <a:ln>
                    <a:noFill/>
                  </a:ln>
                  <a:effectLst/>
                  <a:latin typeface="DIN-Light" charset="0"/>
                  <a:cs typeface="Arial" pitchFamily="34" charset="0"/>
                </a:rPr>
                <a:t>• espacios físicos adecuados y acogedores para cada categoría de personas y para cada uso específico </a:t>
              </a:r>
              <a:r>
                <a:rPr kumimoji="0" lang="es-CL" sz="1400" b="1" i="1" u="none" strike="noStrike" cap="none" normalizeH="0" baseline="0" dirty="0">
                  <a:ln>
                    <a:noFill/>
                  </a:ln>
                  <a:effectLst/>
                  <a:latin typeface="DIN-Light" charset="0"/>
                  <a:cs typeface="Arial" pitchFamily="34" charset="0"/>
                </a:rPr>
                <a:t>(capillas de adoración y reconciliación, puntos de información, museo, etc.)</a:t>
              </a:r>
              <a:endParaRPr kumimoji="0" lang="es-CL" sz="1800" b="0" i="1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7" name="AutoShape 25"/>
            <p:cNvSpPr>
              <a:spLocks noChangeArrowheads="1"/>
            </p:cNvSpPr>
            <p:nvPr/>
          </p:nvSpPr>
          <p:spPr bwMode="auto">
            <a:xfrm>
              <a:off x="109702372" y="110148424"/>
              <a:ext cx="612000" cy="36000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9900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eaVert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683568" y="404664"/>
            <a:ext cx="7776864" cy="5976664"/>
            <a:chOff x="107343000" y="108648000"/>
            <a:chExt cx="5814000" cy="4104000"/>
          </a:xfrm>
        </p:grpSpPr>
        <p:sp>
          <p:nvSpPr>
            <p:cNvPr id="2051" name="Text Box 3"/>
            <p:cNvSpPr txBox="1">
              <a:spLocks noChangeArrowheads="1"/>
            </p:cNvSpPr>
            <p:nvPr/>
          </p:nvSpPr>
          <p:spPr bwMode="auto">
            <a:xfrm>
              <a:off x="108096667" y="109933590"/>
              <a:ext cx="4414333" cy="720000"/>
            </a:xfrm>
            <a:prstGeom prst="rect">
              <a:avLst/>
            </a:prstGeom>
            <a:solidFill>
              <a:srgbClr val="66CCFF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800" b="1" i="0" u="none" strike="noStrike" cap="none" normalizeH="0" baseline="0" dirty="0">
                  <a:ln>
                    <a:noFill/>
                  </a:ln>
                  <a:solidFill>
                    <a:srgbClr val="003469"/>
                  </a:solidFill>
                  <a:effectLst/>
                  <a:latin typeface="DIN-Light" charset="0"/>
                  <a:cs typeface="Arial" pitchFamily="34" charset="0"/>
                </a:rPr>
                <a:t>Un espacio privilegiado de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800" b="1" i="0" u="none" strike="noStrike" cap="none" normalizeH="0" baseline="0" dirty="0">
                  <a:ln>
                    <a:noFill/>
                  </a:ln>
                  <a:solidFill>
                    <a:srgbClr val="003469"/>
                  </a:solidFill>
                  <a:effectLst/>
                  <a:latin typeface="DIN-Light" charset="0"/>
                  <a:cs typeface="Arial" pitchFamily="34" charset="0"/>
                </a:rPr>
                <a:t>evangelización para los jóvenes</a:t>
              </a:r>
              <a:endParaRPr kumimoji="0" lang="es-C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08096667" y="110774169"/>
              <a:ext cx="4468167" cy="721301"/>
            </a:xfrm>
            <a:prstGeom prst="rect">
              <a:avLst/>
            </a:prstGeom>
            <a:solidFill>
              <a:srgbClr val="66CCFF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800" b="1" i="0" u="none" strike="noStrike" cap="none" normalizeH="0" baseline="0" dirty="0">
                  <a:ln>
                    <a:noFill/>
                  </a:ln>
                  <a:solidFill>
                    <a:srgbClr val="003469"/>
                  </a:solidFill>
                  <a:effectLst/>
                  <a:latin typeface="DIN-Light" charset="0"/>
                  <a:cs typeface="Arial" pitchFamily="34" charset="0"/>
                </a:rPr>
                <a:t>Según el Proyecto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800" b="1" i="0" u="none" strike="noStrike" cap="none" normalizeH="0" baseline="0" dirty="0">
                  <a:ln>
                    <a:noFill/>
                  </a:ln>
                  <a:solidFill>
                    <a:srgbClr val="003469"/>
                  </a:solidFill>
                  <a:effectLst/>
                  <a:latin typeface="DIN-Light" charset="0"/>
                  <a:cs typeface="Arial" pitchFamily="34" charset="0"/>
                </a:rPr>
                <a:t>Educativo-Pastoral Salesiano</a:t>
              </a:r>
              <a:endParaRPr kumimoji="0" lang="es-C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" name="Text Box 5"/>
            <p:cNvSpPr txBox="1">
              <a:spLocks noChangeArrowheads="1"/>
            </p:cNvSpPr>
            <p:nvPr/>
          </p:nvSpPr>
          <p:spPr bwMode="auto">
            <a:xfrm>
              <a:off x="108150500" y="111672000"/>
              <a:ext cx="4414333" cy="1080000"/>
            </a:xfrm>
            <a:prstGeom prst="rect">
              <a:avLst/>
            </a:prstGeom>
            <a:solidFill>
              <a:srgbClr val="66CCFF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3469"/>
                  </a:solidFill>
                  <a:effectLst/>
                  <a:latin typeface="DIN-Light" charset="0"/>
                  <a:cs typeface="Arial" pitchFamily="34" charset="0"/>
                </a:rPr>
                <a:t>el carisma de la Congregación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3469"/>
                  </a:solidFill>
                  <a:effectLst/>
                  <a:latin typeface="DIN-Light" charset="0"/>
                  <a:cs typeface="Arial" pitchFamily="34" charset="0"/>
                </a:rPr>
                <a:t>debe manifestarse no menos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3469"/>
                  </a:solidFill>
                  <a:effectLst/>
                  <a:latin typeface="DIN-Light" charset="0"/>
                  <a:cs typeface="Arial" pitchFamily="34" charset="0"/>
                </a:rPr>
                <a:t>que en otros ambientes de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3469"/>
                  </a:solidFill>
                  <a:effectLst/>
                  <a:latin typeface="DIN-Light" charset="0"/>
                  <a:cs typeface="Arial" pitchFamily="34" charset="0"/>
                </a:rPr>
                <a:t>nuestras obras salesianas</a:t>
              </a:r>
              <a:endParaRPr kumimoji="0" 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107343000" y="108648000"/>
              <a:ext cx="5814000" cy="1137253"/>
            </a:xfrm>
            <a:prstGeom prst="rect">
              <a:avLst/>
            </a:prstGeom>
            <a:solidFill>
              <a:srgbClr val="0099FF"/>
            </a:solidFill>
            <a:ln w="38100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3200" b="1" i="0" u="none" strike="noStrike" cap="none" normalizeH="0" baseline="0" dirty="0">
                  <a:ln>
                    <a:noFill/>
                  </a:ln>
                  <a:solidFill>
                    <a:srgbClr val="FFC000"/>
                  </a:solidFill>
                  <a:effectLst/>
                  <a:latin typeface="Copperplate Gothic Bold" panose="020E0705020206020404" pitchFamily="34" charset="0"/>
                  <a:cs typeface="Arial" pitchFamily="34" charset="0"/>
                </a:rPr>
                <a:t>CAPÍTULO  I: </a:t>
              </a:r>
              <a:r>
                <a:rPr kumimoji="0" lang="es-CL" sz="3200" b="1" i="0" u="none" strike="noStrike" cap="none" normalizeH="0" baseline="0" dirty="0">
                  <a:ln>
                    <a:noFill/>
                  </a:ln>
                  <a:solidFill>
                    <a:srgbClr val="003469"/>
                  </a:solidFill>
                  <a:effectLst/>
                  <a:latin typeface="Copperplate Gothic Bold" panose="020E0705020206020404" pitchFamily="34" charset="0"/>
                  <a:cs typeface="Arial" pitchFamily="34" charset="0"/>
                </a:rPr>
                <a:t>LA ORIGINALIDAD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3200" b="1" i="0" u="none" strike="noStrike" cap="none" normalizeH="0" baseline="0" dirty="0">
                  <a:ln>
                    <a:noFill/>
                  </a:ln>
                  <a:solidFill>
                    <a:srgbClr val="003469"/>
                  </a:solidFill>
                  <a:effectLst/>
                  <a:latin typeface="Copperplate Gothic Bold" panose="020E0705020206020404" pitchFamily="34" charset="0"/>
                  <a:cs typeface="Arial" pitchFamily="34" charset="0"/>
                </a:rPr>
                <a:t>DE LA PARROQUIA CONFIADA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3200" b="1" i="0" u="none" strike="noStrike" cap="none" normalizeH="0" baseline="0" dirty="0">
                  <a:ln>
                    <a:noFill/>
                  </a:ln>
                  <a:solidFill>
                    <a:srgbClr val="003469"/>
                  </a:solidFill>
                  <a:effectLst/>
                  <a:latin typeface="Copperplate Gothic Bold" panose="020E0705020206020404" pitchFamily="34" charset="0"/>
                  <a:cs typeface="Arial" pitchFamily="34" charset="0"/>
                </a:rPr>
                <a:t>A LOS SALESIANOS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71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DIN-Bold" charset="0"/>
                  <a:cs typeface="Arial" pitchFamily="34" charset="0"/>
                </a:rPr>
                <a:t>I</a:t>
              </a:r>
              <a:endParaRPr kumimoji="0" 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611560" y="548673"/>
            <a:ext cx="7920880" cy="5832648"/>
            <a:chOff x="107631000" y="106070400"/>
            <a:chExt cx="4936500" cy="3971666"/>
          </a:xfrm>
        </p:grpSpPr>
        <p:sp>
          <p:nvSpPr>
            <p:cNvPr id="3075" name="Text Box 3"/>
            <p:cNvSpPr txBox="1">
              <a:spLocks noChangeArrowheads="1"/>
            </p:cNvSpPr>
            <p:nvPr/>
          </p:nvSpPr>
          <p:spPr bwMode="auto">
            <a:xfrm>
              <a:off x="107631000" y="106070400"/>
              <a:ext cx="4936500" cy="821250"/>
            </a:xfrm>
            <a:prstGeom prst="rect">
              <a:avLst/>
            </a:prstGeom>
            <a:solidFill>
              <a:srgbClr val="339933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3200" b="1" i="0" u="none" strike="noStrike" cap="none" normalizeH="0" baseline="0" dirty="0">
                  <a:ln>
                    <a:noFill/>
                  </a:ln>
                  <a:solidFill>
                    <a:srgbClr val="FFC000"/>
                  </a:solidFill>
                  <a:effectLst/>
                  <a:latin typeface="Copperplate Gothic Bold" panose="020E0705020206020404" pitchFamily="34" charset="0"/>
                  <a:cs typeface="Arial" pitchFamily="34" charset="0"/>
                </a:rPr>
                <a:t>CAPÍTULO  II: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32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opperplate Gothic Bold" panose="020E0705020206020404" pitchFamily="34" charset="0"/>
                  <a:cs typeface="Arial" pitchFamily="34" charset="0"/>
                </a:rPr>
                <a:t>LA CEP DE LAS PARROQUIAS</a:t>
              </a:r>
              <a:endParaRPr kumimoji="0" lang="es-CL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pperplate Gothic Bold" panose="020E0705020206020404" pitchFamily="34" charset="0"/>
                <a:cs typeface="Arial" pitchFamily="34" charset="0"/>
              </a:endParaRPr>
            </a:p>
          </p:txBody>
        </p:sp>
        <p:sp>
          <p:nvSpPr>
            <p:cNvPr id="3076" name="Text Box 4"/>
            <p:cNvSpPr txBox="1">
              <a:spLocks noChangeArrowheads="1"/>
            </p:cNvSpPr>
            <p:nvPr/>
          </p:nvSpPr>
          <p:spPr bwMode="auto">
            <a:xfrm>
              <a:off x="108387000" y="106992000"/>
              <a:ext cx="3528000" cy="798750"/>
            </a:xfrm>
            <a:prstGeom prst="rect">
              <a:avLst/>
            </a:prstGeom>
            <a:solidFill>
              <a:srgbClr val="CCCC00"/>
            </a:solidFill>
            <a:ln w="38100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007F30"/>
                  </a:solidFill>
                  <a:effectLst/>
                  <a:latin typeface="DIN-Medium" charset="0"/>
                  <a:cs typeface="Arial" pitchFamily="34" charset="0"/>
                </a:rPr>
                <a:t>LA IMPORTANCIA DE COMUNIDAD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007F30"/>
                  </a:solidFill>
                  <a:effectLst/>
                  <a:latin typeface="DIN-Medium" charset="0"/>
                  <a:cs typeface="Arial" pitchFamily="34" charset="0"/>
                </a:rPr>
                <a:t>EDUCATIVO-PASTORAL DE LA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007F30"/>
                  </a:solidFill>
                  <a:effectLst/>
                  <a:latin typeface="DIN-Medium" charset="0"/>
                  <a:cs typeface="Arial" pitchFamily="34" charset="0"/>
                </a:rPr>
                <a:t>PARROQUIA</a:t>
              </a:r>
              <a:endParaRPr kumimoji="0" lang="es-C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7" name="Text Box 5"/>
            <p:cNvSpPr txBox="1">
              <a:spLocks noChangeArrowheads="1"/>
            </p:cNvSpPr>
            <p:nvPr/>
          </p:nvSpPr>
          <p:spPr bwMode="auto">
            <a:xfrm>
              <a:off x="108393914" y="107933651"/>
              <a:ext cx="3635059" cy="2108415"/>
            </a:xfrm>
            <a:prstGeom prst="rect">
              <a:avLst/>
            </a:prstGeom>
            <a:solidFill>
              <a:srgbClr val="CCCC00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7F30"/>
                  </a:solidFill>
                  <a:effectLst/>
                  <a:latin typeface="DIN-Light" charset="0"/>
                  <a:cs typeface="Arial" pitchFamily="34" charset="0"/>
                </a:rPr>
                <a:t>Asume una misión común: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7F30"/>
                  </a:solidFill>
                  <a:effectLst/>
                  <a:latin typeface="DIN-Light" charset="0"/>
                  <a:cs typeface="Arial" pitchFamily="34" charset="0"/>
                </a:rPr>
                <a:t>implicar en corresponsabilidad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7F30"/>
                  </a:solidFill>
                  <a:effectLst/>
                  <a:latin typeface="DIN-Light" charset="0"/>
                  <a:cs typeface="Arial" pitchFamily="34" charset="0"/>
                </a:rPr>
                <a:t>en torno a un proyecto al mayor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7F30"/>
                  </a:solidFill>
                  <a:effectLst/>
                  <a:latin typeface="DIN-Light" charset="0"/>
                  <a:cs typeface="Arial" pitchFamily="34" charset="0"/>
                </a:rPr>
                <a:t>número de personas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CL" sz="2400" b="1" i="0" u="none" strike="noStrike" cap="none" normalizeH="0" baseline="0" dirty="0">
                <a:ln>
                  <a:noFill/>
                </a:ln>
                <a:solidFill>
                  <a:srgbClr val="007F30"/>
                </a:solidFill>
                <a:effectLst/>
                <a:latin typeface="DIN-Light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7F30"/>
                  </a:solidFill>
                  <a:effectLst/>
                  <a:latin typeface="DIN-Light" charset="0"/>
                  <a:cs typeface="Arial" pitchFamily="34" charset="0"/>
                </a:rPr>
                <a:t>Pluralidad de vocaciones,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7F30"/>
                  </a:solidFill>
                  <a:effectLst/>
                  <a:latin typeface="DIN-Light" charset="0"/>
                  <a:cs typeface="Arial" pitchFamily="34" charset="0"/>
                </a:rPr>
                <a:t>carismas y ministerios: “cultura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7F30"/>
                  </a:solidFill>
                  <a:effectLst/>
                  <a:latin typeface="DIN-Light" charset="0"/>
                  <a:cs typeface="Arial" pitchFamily="34" charset="0"/>
                </a:rPr>
                <a:t>del encuentro”</a:t>
              </a:r>
              <a:endParaRPr kumimoji="0" lang="es-CL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CL" sz="1400" b="1" i="0" u="none" strike="noStrike" cap="none" normalizeH="0" baseline="0" dirty="0">
                <a:ln>
                  <a:noFill/>
                </a:ln>
                <a:solidFill>
                  <a:srgbClr val="007F30"/>
                </a:solidFill>
                <a:effectLst/>
                <a:latin typeface="DIN-Light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CL" sz="1400" b="1" i="0" u="none" strike="noStrike" cap="none" normalizeH="0" baseline="0" dirty="0">
                <a:ln>
                  <a:noFill/>
                </a:ln>
                <a:solidFill>
                  <a:srgbClr val="007F30"/>
                </a:solidFill>
                <a:effectLst/>
                <a:latin typeface="DIN-Light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CL" sz="1400" b="1" i="0" u="none" strike="noStrike" cap="none" normalizeH="0" baseline="0" dirty="0">
                <a:ln>
                  <a:noFill/>
                </a:ln>
                <a:solidFill>
                  <a:srgbClr val="007F30"/>
                </a:solidFill>
                <a:effectLst/>
                <a:latin typeface="DIN-Light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CL" sz="1400" b="1" i="0" u="none" strike="noStrike" cap="none" normalizeH="0" baseline="0" dirty="0">
                <a:ln>
                  <a:noFill/>
                </a:ln>
                <a:solidFill>
                  <a:srgbClr val="007F30"/>
                </a:solidFill>
                <a:effectLst/>
                <a:latin typeface="DIN-Light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467544" y="404664"/>
            <a:ext cx="8352928" cy="6192688"/>
            <a:chOff x="106515000" y="106560000"/>
            <a:chExt cx="6552000" cy="5724000"/>
          </a:xfrm>
        </p:grpSpPr>
        <p:sp>
          <p:nvSpPr>
            <p:cNvPr id="4099" name="Text Box 3"/>
            <p:cNvSpPr txBox="1">
              <a:spLocks noChangeArrowheads="1"/>
            </p:cNvSpPr>
            <p:nvPr/>
          </p:nvSpPr>
          <p:spPr bwMode="auto">
            <a:xfrm>
              <a:off x="106515000" y="106560000"/>
              <a:ext cx="2488500" cy="808500"/>
            </a:xfrm>
            <a:prstGeom prst="rect">
              <a:avLst/>
            </a:prstGeom>
            <a:solidFill>
              <a:srgbClr val="339933"/>
            </a:solidFill>
            <a:ln w="38100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Medium" charset="0"/>
                  <a:cs typeface="Arial" pitchFamily="34" charset="0"/>
                </a:rPr>
                <a:t>Comunidad Religiosa salesiana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Medium" charset="0"/>
                  <a:cs typeface="Arial" pitchFamily="34" charset="0"/>
                </a:rPr>
                <a:t>en la parroquia</a:t>
              </a:r>
              <a:endParaRPr kumimoji="0" lang="es-C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0" name="Text Box 4"/>
            <p:cNvSpPr txBox="1">
              <a:spLocks noChangeArrowheads="1"/>
            </p:cNvSpPr>
            <p:nvPr/>
          </p:nvSpPr>
          <p:spPr bwMode="auto">
            <a:xfrm>
              <a:off x="106515005" y="108613500"/>
              <a:ext cx="2488500" cy="808500"/>
            </a:xfrm>
            <a:prstGeom prst="rect">
              <a:avLst/>
            </a:prstGeom>
            <a:solidFill>
              <a:srgbClr val="339933"/>
            </a:solidFill>
            <a:ln w="38100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3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Medium" charset="0"/>
                  <a:cs typeface="Arial" pitchFamily="34" charset="0"/>
                </a:rPr>
                <a:t>El Párroco</a:t>
              </a:r>
              <a:endParaRPr kumimoji="0" lang="es-CL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1" name="Text Box 5"/>
            <p:cNvSpPr txBox="1">
              <a:spLocks noChangeArrowheads="1"/>
            </p:cNvSpPr>
            <p:nvPr/>
          </p:nvSpPr>
          <p:spPr bwMode="auto">
            <a:xfrm>
              <a:off x="109359000" y="106596000"/>
              <a:ext cx="3636000" cy="962372"/>
            </a:xfrm>
            <a:prstGeom prst="rect">
              <a:avLst/>
            </a:prstGeom>
            <a:noFill/>
            <a:ln w="19050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007F30"/>
                  </a:solidFill>
                  <a:effectLst/>
                  <a:latin typeface="DIN-Light" charset="0"/>
                  <a:cs typeface="Arial" pitchFamily="34" charset="0"/>
                </a:rPr>
                <a:t>Aumenta su valor con la  presencia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007F30"/>
                  </a:solidFill>
                  <a:effectLst/>
                  <a:latin typeface="DIN-Light" charset="0"/>
                  <a:cs typeface="Arial" pitchFamily="34" charset="0"/>
                </a:rPr>
                <a:t>significativa y complementaria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007F30"/>
                  </a:solidFill>
                  <a:effectLst/>
                  <a:latin typeface="DIN-Light" charset="0"/>
                  <a:cs typeface="Arial" pitchFamily="34" charset="0"/>
                </a:rPr>
                <a:t>de salesianos clérigos y laicos</a:t>
              </a:r>
              <a:endParaRPr kumimoji="0" lang="es-C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2" name="Line 6"/>
            <p:cNvSpPr>
              <a:spLocks noChangeShapeType="1"/>
            </p:cNvSpPr>
            <p:nvPr/>
          </p:nvSpPr>
          <p:spPr bwMode="auto">
            <a:xfrm>
              <a:off x="108999000" y="106920000"/>
              <a:ext cx="3960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grpSp>
          <p:nvGrpSpPr>
            <p:cNvPr id="4103" name="Group 7"/>
            <p:cNvGrpSpPr>
              <a:grpSpLocks/>
            </p:cNvGrpSpPr>
            <p:nvPr/>
          </p:nvGrpSpPr>
          <p:grpSpPr bwMode="auto">
            <a:xfrm>
              <a:off x="108999000" y="107784000"/>
              <a:ext cx="4032000" cy="2969163"/>
              <a:chOff x="108999000" y="107784000"/>
              <a:chExt cx="4032000" cy="2969163"/>
            </a:xfrm>
          </p:grpSpPr>
          <p:sp>
            <p:nvSpPr>
              <p:cNvPr id="4104" name="Line 8"/>
              <p:cNvSpPr>
                <a:spLocks noChangeShapeType="1"/>
              </p:cNvSpPr>
              <p:nvPr/>
            </p:nvSpPr>
            <p:spPr bwMode="auto">
              <a:xfrm>
                <a:off x="108999000" y="109022651"/>
                <a:ext cx="396000" cy="0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s-CL"/>
              </a:p>
            </p:txBody>
          </p:sp>
          <p:sp>
            <p:nvSpPr>
              <p:cNvPr id="4105" name="Text Box 9"/>
              <p:cNvSpPr txBox="1">
                <a:spLocks noChangeArrowheads="1"/>
              </p:cNvSpPr>
              <p:nvPr/>
            </p:nvSpPr>
            <p:spPr bwMode="auto">
              <a:xfrm>
                <a:off x="109395000" y="107784000"/>
                <a:ext cx="3636000" cy="2969163"/>
              </a:xfrm>
              <a:prstGeom prst="rect">
                <a:avLst/>
              </a:prstGeom>
              <a:noFill/>
              <a:ln w="19050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285750" marR="0" lvl="0" indent="-28575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s-CL" b="1" i="0" u="none" strike="noStrike" cap="none" normalizeH="0" baseline="0" dirty="0">
                    <a:ln>
                      <a:noFill/>
                    </a:ln>
                    <a:solidFill>
                      <a:srgbClr val="007F30"/>
                    </a:solidFill>
                    <a:effectLst/>
                    <a:latin typeface="DIN-Light" charset="0"/>
                    <a:cs typeface="Arial" pitchFamily="34" charset="0"/>
                  </a:rPr>
                  <a:t>primer responsable de la misión parroquial confiada por el Obispo a la Congregación Salesiana</a:t>
                </a:r>
              </a:p>
              <a:p>
                <a:pPr marL="285750" marR="0" lvl="0" indent="-28575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s-CL" b="1" i="0" u="none" strike="noStrike" cap="none" normalizeH="0" baseline="0" dirty="0">
                    <a:ln>
                      <a:noFill/>
                    </a:ln>
                    <a:solidFill>
                      <a:srgbClr val="007F30"/>
                    </a:solidFill>
                    <a:effectLst/>
                    <a:latin typeface="DIN-Light" charset="0"/>
                    <a:cs typeface="Arial" pitchFamily="34" charset="0"/>
                  </a:rPr>
                  <a:t>representa a la Congregación y su propuesta</a:t>
                </a:r>
              </a:p>
              <a:p>
                <a:pPr marL="285750" marR="0" lvl="0" indent="-28575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s-CL" b="1" i="0" u="none" strike="noStrike" cap="none" normalizeH="0" baseline="0" dirty="0">
                    <a:ln>
                      <a:noFill/>
                    </a:ln>
                    <a:solidFill>
                      <a:srgbClr val="007F30"/>
                    </a:solidFill>
                    <a:effectLst/>
                    <a:latin typeface="DIN-Light" charset="0"/>
                    <a:cs typeface="Arial" pitchFamily="34" charset="0"/>
                  </a:rPr>
                  <a:t>preside la comunidad parroquial</a:t>
                </a:r>
              </a:p>
              <a:p>
                <a:pPr marL="285750" marR="0" lvl="0" indent="-28575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s-CL" b="1" i="0" u="none" strike="noStrike" cap="none" normalizeH="0" baseline="0" dirty="0">
                    <a:ln>
                      <a:noFill/>
                    </a:ln>
                    <a:solidFill>
                      <a:srgbClr val="007F30"/>
                    </a:solidFill>
                    <a:effectLst/>
                    <a:latin typeface="DIN-Light" charset="0"/>
                    <a:cs typeface="Arial" pitchFamily="34" charset="0"/>
                  </a:rPr>
                  <a:t>se responsabiliza de la realización del Proyecto Pastoral Educativo Salesiano en comunión con el director, la comunidad  salesiana y el Consejo Pastoral Parroquial</a:t>
                </a:r>
                <a:endParaRPr kumimoji="0" lang="es-C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106" name="Group 10"/>
            <p:cNvGrpSpPr>
              <a:grpSpLocks/>
            </p:cNvGrpSpPr>
            <p:nvPr/>
          </p:nvGrpSpPr>
          <p:grpSpPr bwMode="auto">
            <a:xfrm>
              <a:off x="106587000" y="110808000"/>
              <a:ext cx="6480000" cy="1476000"/>
              <a:chOff x="106587000" y="110808000"/>
              <a:chExt cx="6480000" cy="1476000"/>
            </a:xfrm>
          </p:grpSpPr>
          <p:sp>
            <p:nvSpPr>
              <p:cNvPr id="4107" name="Text Box 11"/>
              <p:cNvSpPr txBox="1">
                <a:spLocks noChangeArrowheads="1"/>
              </p:cNvSpPr>
              <p:nvPr/>
            </p:nvSpPr>
            <p:spPr bwMode="auto">
              <a:xfrm>
                <a:off x="106587000" y="111009593"/>
                <a:ext cx="2488500" cy="808500"/>
              </a:xfrm>
              <a:prstGeom prst="rect">
                <a:avLst/>
              </a:prstGeom>
              <a:solidFill>
                <a:srgbClr val="339933"/>
              </a:solidFill>
              <a:ln w="38100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CL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Medium" charset="0"/>
                  <a:cs typeface="Arial" pitchFamily="34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32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DIN-Medium" charset="0"/>
                    <a:cs typeface="Arial" pitchFamily="34" charset="0"/>
                  </a:rPr>
                  <a:t>Los Laicos</a:t>
                </a:r>
                <a:endParaRPr kumimoji="0" lang="es-CL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10" name="Text Box 14"/>
              <p:cNvSpPr txBox="1">
                <a:spLocks noChangeArrowheads="1"/>
              </p:cNvSpPr>
              <p:nvPr/>
            </p:nvSpPr>
            <p:spPr bwMode="auto">
              <a:xfrm>
                <a:off x="109430999" y="110808000"/>
                <a:ext cx="3636001" cy="1476000"/>
              </a:xfrm>
              <a:prstGeom prst="rect">
                <a:avLst/>
              </a:prstGeom>
              <a:noFill/>
              <a:ln w="19050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285750" marR="0" lvl="0" indent="-28575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s-CL" sz="1600" b="1" i="0" u="none" strike="noStrike" cap="none" normalizeH="0" baseline="0" dirty="0">
                    <a:ln>
                      <a:noFill/>
                    </a:ln>
                    <a:solidFill>
                      <a:srgbClr val="007F30"/>
                    </a:solidFill>
                    <a:effectLst/>
                    <a:latin typeface="DIN-Light" charset="0"/>
                    <a:cs typeface="Arial" pitchFamily="34" charset="0"/>
                  </a:rPr>
                  <a:t>promueven y acompañan la diversidad de vocaciones</a:t>
                </a:r>
              </a:p>
              <a:p>
                <a:pPr marL="285750" marR="0" lvl="0" indent="-28575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s-CL" sz="1600" b="1" i="0" u="none" strike="noStrike" cap="none" normalizeH="0" baseline="0" dirty="0">
                    <a:ln>
                      <a:noFill/>
                    </a:ln>
                    <a:solidFill>
                      <a:srgbClr val="007F30"/>
                    </a:solidFill>
                    <a:effectLst/>
                    <a:latin typeface="DIN-Light" charset="0"/>
                    <a:cs typeface="Arial" pitchFamily="34" charset="0"/>
                  </a:rPr>
                  <a:t>asumen su importante papel en la misión evangelizadora</a:t>
                </a:r>
              </a:p>
              <a:p>
                <a:pPr marL="285750" marR="0" lvl="0" indent="-28575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s-CL" sz="1600" b="1" i="0" u="none" strike="noStrike" cap="none" normalizeH="0" baseline="0" dirty="0">
                    <a:ln>
                      <a:noFill/>
                    </a:ln>
                    <a:solidFill>
                      <a:srgbClr val="007F30"/>
                    </a:solidFill>
                    <a:effectLst/>
                    <a:latin typeface="DIN-Light" charset="0"/>
                    <a:cs typeface="Arial" pitchFamily="34" charset="0"/>
                  </a:rPr>
                  <a:t>atención al Movimiento Juvenil Salesiano y a la Familia Salesiana</a:t>
                </a:r>
                <a:endParaRPr kumimoji="0" lang="es-CL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5" name="Line 8">
            <a:extLst>
              <a:ext uri="{FF2B5EF4-FFF2-40B4-BE49-F238E27FC236}">
                <a16:creationId xmlns:a16="http://schemas.microsoft.com/office/drawing/2014/main" id="{CAA88AB9-F19C-BBEC-50EE-04BF1EFC8F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7113" y="5733256"/>
            <a:ext cx="504847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539552" y="404664"/>
            <a:ext cx="8424936" cy="6120680"/>
            <a:chOff x="106677000" y="105876000"/>
            <a:chExt cx="6570000" cy="3897000"/>
          </a:xfrm>
        </p:grpSpPr>
        <p:grpSp>
          <p:nvGrpSpPr>
            <p:cNvPr id="5123" name="Group 3"/>
            <p:cNvGrpSpPr>
              <a:grpSpLocks/>
            </p:cNvGrpSpPr>
            <p:nvPr/>
          </p:nvGrpSpPr>
          <p:grpSpPr bwMode="auto">
            <a:xfrm>
              <a:off x="106767000" y="105876000"/>
              <a:ext cx="6480000" cy="1971424"/>
              <a:chOff x="106767000" y="105876000"/>
              <a:chExt cx="6480000" cy="1971424"/>
            </a:xfrm>
          </p:grpSpPr>
          <p:sp>
            <p:nvSpPr>
              <p:cNvPr id="5124" name="Text Box 4"/>
              <p:cNvSpPr txBox="1">
                <a:spLocks noChangeArrowheads="1"/>
              </p:cNvSpPr>
              <p:nvPr/>
            </p:nvSpPr>
            <p:spPr bwMode="auto">
              <a:xfrm>
                <a:off x="106767000" y="105876000"/>
                <a:ext cx="2488500" cy="808500"/>
              </a:xfrm>
              <a:prstGeom prst="rect">
                <a:avLst/>
              </a:prstGeom>
              <a:solidFill>
                <a:srgbClr val="339933"/>
              </a:solidFill>
              <a:ln w="38100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CL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Medium" charset="0"/>
                  <a:cs typeface="Arial" pitchFamily="34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32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DIN-Medium" charset="0"/>
                    <a:cs typeface="Arial" pitchFamily="34" charset="0"/>
                  </a:rPr>
                  <a:t>Los  Jóvenes</a:t>
                </a:r>
                <a:endParaRPr kumimoji="0" lang="es-CL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25" name="Line 5"/>
              <p:cNvSpPr>
                <a:spLocks noChangeShapeType="1"/>
              </p:cNvSpPr>
              <p:nvPr/>
            </p:nvSpPr>
            <p:spPr bwMode="auto">
              <a:xfrm>
                <a:off x="109215000" y="106088239"/>
                <a:ext cx="396000" cy="0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s-CL"/>
              </a:p>
            </p:txBody>
          </p:sp>
          <p:sp>
            <p:nvSpPr>
              <p:cNvPr id="5126" name="Text Box 6"/>
              <p:cNvSpPr txBox="1">
                <a:spLocks noChangeArrowheads="1"/>
              </p:cNvSpPr>
              <p:nvPr/>
            </p:nvSpPr>
            <p:spPr bwMode="auto">
              <a:xfrm>
                <a:off x="109611000" y="105912000"/>
                <a:ext cx="3636000" cy="1935424"/>
              </a:xfrm>
              <a:prstGeom prst="rect">
                <a:avLst/>
              </a:prstGeom>
              <a:noFill/>
              <a:ln w="19050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80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s-CL" sz="2000" b="1" i="0" u="none" strike="noStrike" cap="none" normalizeH="0" baseline="0" dirty="0">
                    <a:ln>
                      <a:noFill/>
                    </a:ln>
                    <a:solidFill>
                      <a:srgbClr val="007F30"/>
                    </a:solidFill>
                    <a:effectLst/>
                    <a:latin typeface="DIN-Light" charset="0"/>
                    <a:cs typeface="Arial" pitchFamily="34" charset="0"/>
                  </a:rPr>
                  <a:t>miembros legítimos e indispensables de la CEP</a:t>
                </a:r>
              </a:p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80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s-CL" sz="2000" b="1" i="0" u="none" strike="noStrike" cap="none" normalizeH="0" baseline="0" dirty="0">
                    <a:ln>
                      <a:noFill/>
                    </a:ln>
                    <a:solidFill>
                      <a:srgbClr val="007F30"/>
                    </a:solidFill>
                    <a:effectLst/>
                    <a:latin typeface="DIN-Light" charset="0"/>
                    <a:cs typeface="Arial" pitchFamily="34" charset="0"/>
                  </a:rPr>
                  <a:t>miembros del Consejo Pastoral Parroquial</a:t>
                </a:r>
              </a:p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80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s-CL" sz="2000" b="1" i="0" u="none" strike="noStrike" cap="none" normalizeH="0" baseline="0" dirty="0">
                    <a:ln>
                      <a:noFill/>
                    </a:ln>
                    <a:solidFill>
                      <a:srgbClr val="007F30"/>
                    </a:solidFill>
                    <a:effectLst/>
                    <a:latin typeface="DIN-Light" charset="0"/>
                    <a:cs typeface="Arial" pitchFamily="34" charset="0"/>
                  </a:rPr>
                  <a:t>implicados en la planificación y ejecución del Proyecto Educativo-Pastoral Salesiano</a:t>
                </a:r>
                <a:endParaRPr kumimoji="0" lang="es-CL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127" name="Group 7"/>
            <p:cNvGrpSpPr>
              <a:grpSpLocks/>
            </p:cNvGrpSpPr>
            <p:nvPr/>
          </p:nvGrpSpPr>
          <p:grpSpPr bwMode="auto">
            <a:xfrm>
              <a:off x="106677000" y="108036000"/>
              <a:ext cx="6480000" cy="1737000"/>
              <a:chOff x="106749000" y="108891000"/>
              <a:chExt cx="6480000" cy="1737000"/>
            </a:xfrm>
          </p:grpSpPr>
          <p:sp>
            <p:nvSpPr>
              <p:cNvPr id="5128" name="Text Box 8"/>
              <p:cNvSpPr txBox="1">
                <a:spLocks noChangeArrowheads="1"/>
              </p:cNvSpPr>
              <p:nvPr/>
            </p:nvSpPr>
            <p:spPr bwMode="auto">
              <a:xfrm>
                <a:off x="106749000" y="108891000"/>
                <a:ext cx="2488500" cy="945000"/>
              </a:xfrm>
              <a:prstGeom prst="rect">
                <a:avLst/>
              </a:prstGeom>
              <a:solidFill>
                <a:srgbClr val="339933"/>
              </a:solidFill>
              <a:ln w="38100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24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DIN-Medium" charset="0"/>
                    <a:cs typeface="Arial" pitchFamily="34" charset="0"/>
                  </a:rPr>
                  <a:t>El responsable del Centro Oratorio-Juvenil</a:t>
                </a:r>
                <a:endParaRPr kumimoji="0" lang="es-CL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29" name="Line 9"/>
              <p:cNvSpPr>
                <a:spLocks noChangeShapeType="1"/>
              </p:cNvSpPr>
              <p:nvPr/>
            </p:nvSpPr>
            <p:spPr bwMode="auto">
              <a:xfrm>
                <a:off x="109197000" y="109103239"/>
                <a:ext cx="396000" cy="1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s-CL"/>
              </a:p>
            </p:txBody>
          </p:sp>
          <p:sp>
            <p:nvSpPr>
              <p:cNvPr id="5130" name="Text Box 10"/>
              <p:cNvSpPr txBox="1">
                <a:spLocks noChangeArrowheads="1"/>
              </p:cNvSpPr>
              <p:nvPr/>
            </p:nvSpPr>
            <p:spPr bwMode="auto">
              <a:xfrm>
                <a:off x="109593000" y="108927000"/>
                <a:ext cx="3636000" cy="1701000"/>
              </a:xfrm>
              <a:prstGeom prst="rect">
                <a:avLst/>
              </a:prstGeom>
              <a:noFill/>
              <a:ln w="19050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s-CL" sz="2000" b="1" i="0" u="none" strike="noStrike" cap="none" normalizeH="0" baseline="0" dirty="0">
                    <a:ln>
                      <a:noFill/>
                    </a:ln>
                    <a:solidFill>
                      <a:srgbClr val="007F30"/>
                    </a:solidFill>
                    <a:effectLst/>
                    <a:latin typeface="DIN-Light" charset="0"/>
                    <a:cs typeface="Arial" pitchFamily="34" charset="0"/>
                  </a:rPr>
                  <a:t>vicario parroquial para el sector juvenil</a:t>
                </a:r>
              </a:p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s-CL" sz="2000" b="1" i="0" u="none" strike="noStrike" cap="none" normalizeH="0" baseline="0" dirty="0">
                    <a:ln>
                      <a:noFill/>
                    </a:ln>
                    <a:solidFill>
                      <a:srgbClr val="007F30"/>
                    </a:solidFill>
                    <a:effectLst/>
                    <a:latin typeface="DIN-Light" charset="0"/>
                    <a:cs typeface="Arial" pitchFamily="34" charset="0"/>
                  </a:rPr>
                  <a:t>vincula la parroquia y el Oratorio-Centro Juvenil en un único plan de acción pastoral</a:t>
                </a:r>
              </a:p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s-CL" sz="2000" b="1" i="0" u="none" strike="noStrike" cap="none" normalizeH="0" baseline="0" dirty="0">
                    <a:ln>
                      <a:noFill/>
                    </a:ln>
                    <a:solidFill>
                      <a:srgbClr val="007F30"/>
                    </a:solidFill>
                    <a:effectLst/>
                    <a:latin typeface="DIN-Light" charset="0"/>
                    <a:cs typeface="Arial" pitchFamily="34" charset="0"/>
                  </a:rPr>
                  <a:t>presenta el Oratorio-Centro Juvenil            como centro de difusión de las iniciativas juveniles en el ámbito local</a:t>
                </a:r>
                <a:endParaRPr kumimoji="0" lang="es-CL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76" name="Group 32"/>
          <p:cNvGrpSpPr>
            <a:grpSpLocks/>
          </p:cNvGrpSpPr>
          <p:nvPr/>
        </p:nvGrpSpPr>
        <p:grpSpPr bwMode="auto">
          <a:xfrm>
            <a:off x="539552" y="476672"/>
            <a:ext cx="7920880" cy="5400600"/>
            <a:chOff x="107019000" y="105516000"/>
            <a:chExt cx="6408000" cy="3178481"/>
          </a:xfrm>
        </p:grpSpPr>
        <p:sp>
          <p:nvSpPr>
            <p:cNvPr id="6177" name="Text Box 33"/>
            <p:cNvSpPr txBox="1">
              <a:spLocks noChangeArrowheads="1"/>
            </p:cNvSpPr>
            <p:nvPr/>
          </p:nvSpPr>
          <p:spPr bwMode="auto">
            <a:xfrm>
              <a:off x="107019000" y="105516000"/>
              <a:ext cx="6408000" cy="1186633"/>
            </a:xfrm>
            <a:prstGeom prst="rect">
              <a:avLst/>
            </a:prstGeom>
            <a:solidFill>
              <a:srgbClr val="800000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800" b="0" i="0" u="none" strike="noStrike" cap="none" normalizeH="0" baseline="0" dirty="0">
                  <a:ln>
                    <a:noFill/>
                  </a:ln>
                  <a:solidFill>
                    <a:srgbClr val="FFC000"/>
                  </a:solidFill>
                  <a:effectLst/>
                  <a:latin typeface="Copperplate Gothic Bold" pitchFamily="34" charset="0"/>
                  <a:cs typeface="Arial" pitchFamily="34" charset="0"/>
                </a:rPr>
                <a:t>CAPÍTULO III: </a:t>
              </a:r>
              <a:r>
                <a:rPr kumimoji="0" lang="es-CL" sz="28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opperplate Gothic Bold" pitchFamily="34" charset="0"/>
                  <a:cs typeface="Arial" pitchFamily="34" charset="0"/>
                </a:rPr>
                <a:t>LA PROPUESTA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8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opperplate Gothic Bold" pitchFamily="34" charset="0"/>
                  <a:cs typeface="Arial" pitchFamily="34" charset="0"/>
                </a:rPr>
                <a:t>EDUCATIVO–PASTORAL DE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8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opperplate Gothic Bold" pitchFamily="34" charset="0"/>
                  <a:cs typeface="Arial" pitchFamily="34" charset="0"/>
                </a:rPr>
                <a:t>LA PARROQUIA CONFIADA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8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opperplate Gothic Bold" pitchFamily="34" charset="0"/>
                  <a:cs typeface="Arial" pitchFamily="34" charset="0"/>
                </a:rPr>
                <a:t>A LA COMUNIDAD SALESIANA</a:t>
              </a:r>
              <a:endParaRPr kumimoji="0" 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78" name="Text Box 34"/>
            <p:cNvSpPr txBox="1">
              <a:spLocks noChangeArrowheads="1"/>
            </p:cNvSpPr>
            <p:nvPr/>
          </p:nvSpPr>
          <p:spPr bwMode="auto">
            <a:xfrm>
              <a:off x="107426783" y="107168810"/>
              <a:ext cx="5708945" cy="471190"/>
            </a:xfrm>
            <a:prstGeom prst="rect">
              <a:avLst/>
            </a:prstGeom>
            <a:solidFill>
              <a:srgbClr val="FF6600"/>
            </a:solidFill>
            <a:ln w="19050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3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Medium" charset="0"/>
                  <a:cs typeface="Arial" pitchFamily="34" charset="0"/>
                </a:rPr>
                <a:t>TAREA DE LA PARROQUIA</a:t>
              </a:r>
              <a:endParaRPr kumimoji="0" lang="es-CL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79" name="Text Box 35"/>
            <p:cNvSpPr txBox="1">
              <a:spLocks noChangeArrowheads="1"/>
            </p:cNvSpPr>
            <p:nvPr/>
          </p:nvSpPr>
          <p:spPr bwMode="auto">
            <a:xfrm>
              <a:off x="107485036" y="107892000"/>
              <a:ext cx="5592436" cy="802481"/>
            </a:xfrm>
            <a:prstGeom prst="rect">
              <a:avLst/>
            </a:prstGeom>
            <a:noFill/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insertar el carisma salesiano en la estructura eclesial y cultural de la parroquia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fidelidad a nuestro ADN salesiano</a:t>
              </a:r>
              <a:endParaRPr kumimoji="0" 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323518" y="332666"/>
            <a:ext cx="8374357" cy="6120676"/>
            <a:chOff x="106623000" y="108810430"/>
            <a:chExt cx="7038010" cy="3807207"/>
          </a:xfrm>
        </p:grpSpPr>
        <p:sp>
          <p:nvSpPr>
            <p:cNvPr id="7171" name="Text Box 3"/>
            <p:cNvSpPr txBox="1">
              <a:spLocks noChangeArrowheads="1"/>
            </p:cNvSpPr>
            <p:nvPr/>
          </p:nvSpPr>
          <p:spPr bwMode="auto">
            <a:xfrm>
              <a:off x="106623000" y="108810430"/>
              <a:ext cx="2481215" cy="665570"/>
            </a:xfrm>
            <a:prstGeom prst="rect">
              <a:avLst/>
            </a:prstGeom>
            <a:solidFill>
              <a:srgbClr val="FF0000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Un centro de evangelización de la fe</a:t>
              </a:r>
              <a:endParaRPr kumimoji="0" 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72" name="Text Box 4"/>
            <p:cNvSpPr txBox="1">
              <a:spLocks noChangeArrowheads="1"/>
            </p:cNvSpPr>
            <p:nvPr/>
          </p:nvSpPr>
          <p:spPr bwMode="auto">
            <a:xfrm>
              <a:off x="108315000" y="109620001"/>
              <a:ext cx="2846793" cy="847674"/>
            </a:xfrm>
            <a:prstGeom prst="rect">
              <a:avLst/>
            </a:prstGeom>
            <a:solidFill>
              <a:srgbClr val="CC6600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De una única pastoral                 sacramental a la</a:t>
              </a:r>
              <a:r>
                <a:rPr kumimoji="0" lang="es-CL" sz="2000" b="1" i="0" u="none" strike="noStrike" cap="none" normalizeH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 </a:t>
              </a: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iniciación y maduración en la vida cristiana</a:t>
              </a:r>
              <a:endParaRPr kumimoji="0" lang="es-C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73" name="AutoShape 5"/>
            <p:cNvSpPr>
              <a:spLocks noChangeArrowheads="1"/>
            </p:cNvSpPr>
            <p:nvPr/>
          </p:nvSpPr>
          <p:spPr bwMode="auto">
            <a:xfrm rot="5400000">
              <a:off x="107661600" y="109553400"/>
              <a:ext cx="730800" cy="576000"/>
            </a:xfrm>
            <a:custGeom>
              <a:avLst/>
              <a:gdLst>
                <a:gd name="G0" fmla="+- 9257 0 0"/>
                <a:gd name="G1" fmla="+- 18514 0 0"/>
                <a:gd name="G2" fmla="+- 7200 0 0"/>
                <a:gd name="G3" fmla="*/ 9257 1 2"/>
                <a:gd name="G4" fmla="+- G3 10800 0"/>
                <a:gd name="G5" fmla="+- 21600 9257 18514"/>
                <a:gd name="G6" fmla="+- 18514 7200 0"/>
                <a:gd name="G7" fmla="*/ G6 1 2"/>
                <a:gd name="G8" fmla="*/ 18514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8514 1 2"/>
                <a:gd name="G15" fmla="+- G5 0 G4"/>
                <a:gd name="G16" fmla="+- G0 0 G4"/>
                <a:gd name="G17" fmla="*/ G2 G15 G16"/>
                <a:gd name="T0" fmla="*/ 15429 w 21600"/>
                <a:gd name="T1" fmla="*/ 0 h 21600"/>
                <a:gd name="T2" fmla="*/ 9257 w 21600"/>
                <a:gd name="T3" fmla="*/ 7200 h 21600"/>
                <a:gd name="T4" fmla="*/ 0 w 21600"/>
                <a:gd name="T5" fmla="*/ 18001 h 21600"/>
                <a:gd name="T6" fmla="*/ 9257 w 21600"/>
                <a:gd name="T7" fmla="*/ 21600 h 21600"/>
                <a:gd name="T8" fmla="*/ 18514 w 21600"/>
                <a:gd name="T9" fmla="*/ 15000 h 21600"/>
                <a:gd name="T10" fmla="*/ 21600 w 21600"/>
                <a:gd name="T11" fmla="*/ 720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CC6600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7174" name="Text Box 6"/>
            <p:cNvSpPr txBox="1">
              <a:spLocks noChangeArrowheads="1"/>
            </p:cNvSpPr>
            <p:nvPr/>
          </p:nvSpPr>
          <p:spPr bwMode="auto">
            <a:xfrm>
              <a:off x="109709389" y="110557265"/>
              <a:ext cx="3951621" cy="2060372"/>
            </a:xfrm>
            <a:prstGeom prst="rect">
              <a:avLst/>
            </a:prstGeom>
            <a:noFill/>
            <a:ln w="19050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4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Ofrece una propuesta sistemática de evangelización y educación en la fe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4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Atento a los caminos continuos, graduales y diversificados de vida cristiana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4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Comunidad donde los valores de la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4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Espiritualidad Juvenil Salesiana pueden ser experimentados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4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Promueve la centralidad de la Palabra de Dios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4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Sitúa los sacramentos de la vida cristiana en el Centro de la vida de la comunidad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4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Fomenta la devoción a María Auxiliadora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4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Hace hincapié en la mediación educativa</a:t>
              </a:r>
              <a:endParaRPr kumimoji="0" 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75" name="AutoShape 7"/>
            <p:cNvSpPr>
              <a:spLocks noChangeArrowheads="1"/>
            </p:cNvSpPr>
            <p:nvPr/>
          </p:nvSpPr>
          <p:spPr bwMode="auto">
            <a:xfrm rot="5400000">
              <a:off x="108327134" y="110639575"/>
              <a:ext cx="1454400" cy="1110600"/>
            </a:xfrm>
            <a:custGeom>
              <a:avLst/>
              <a:gdLst>
                <a:gd name="G0" fmla="+- 9257 0 0"/>
                <a:gd name="G1" fmla="+- 18514 0 0"/>
                <a:gd name="G2" fmla="+- 7200 0 0"/>
                <a:gd name="G3" fmla="*/ 9257 1 2"/>
                <a:gd name="G4" fmla="+- G3 10800 0"/>
                <a:gd name="G5" fmla="+- 21600 9257 18514"/>
                <a:gd name="G6" fmla="+- 18514 7200 0"/>
                <a:gd name="G7" fmla="*/ G6 1 2"/>
                <a:gd name="G8" fmla="*/ 18514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8514 1 2"/>
                <a:gd name="G15" fmla="+- G5 0 G4"/>
                <a:gd name="G16" fmla="+- G0 0 G4"/>
                <a:gd name="G17" fmla="*/ G2 G15 G16"/>
                <a:gd name="T0" fmla="*/ 15429 w 21600"/>
                <a:gd name="T1" fmla="*/ 0 h 21600"/>
                <a:gd name="T2" fmla="*/ 9257 w 21600"/>
                <a:gd name="T3" fmla="*/ 7200 h 21600"/>
                <a:gd name="T4" fmla="*/ 0 w 21600"/>
                <a:gd name="T5" fmla="*/ 18001 h 21600"/>
                <a:gd name="T6" fmla="*/ 9257 w 21600"/>
                <a:gd name="T7" fmla="*/ 21600 h 21600"/>
                <a:gd name="T8" fmla="*/ 18514 w 21600"/>
                <a:gd name="T9" fmla="*/ 15000 h 21600"/>
                <a:gd name="T10" fmla="*/ 21600 w 21600"/>
                <a:gd name="T11" fmla="*/ 720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CC6600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467544" y="620683"/>
            <a:ext cx="8496944" cy="5760644"/>
            <a:chOff x="106587000" y="105876000"/>
            <a:chExt cx="6660000" cy="4059762"/>
          </a:xfrm>
        </p:grpSpPr>
        <p:sp>
          <p:nvSpPr>
            <p:cNvPr id="8195" name="Text Box 3"/>
            <p:cNvSpPr txBox="1">
              <a:spLocks noChangeArrowheads="1"/>
            </p:cNvSpPr>
            <p:nvPr/>
          </p:nvSpPr>
          <p:spPr bwMode="auto">
            <a:xfrm>
              <a:off x="106587000" y="105876000"/>
              <a:ext cx="2304000" cy="576000"/>
            </a:xfrm>
            <a:prstGeom prst="rect">
              <a:avLst/>
            </a:prstGeom>
            <a:solidFill>
              <a:srgbClr val="FF0000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Una Comunidad con mirada Misionera</a:t>
              </a:r>
              <a:endParaRPr kumimoji="0" 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108279000" y="106596000"/>
              <a:ext cx="2448000" cy="828000"/>
            </a:xfrm>
            <a:prstGeom prst="rect">
              <a:avLst/>
            </a:prstGeom>
            <a:solidFill>
              <a:srgbClr val="CC6600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La opción preferencial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Evangélica por los más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necesitados</a:t>
              </a:r>
              <a:endParaRPr kumimoji="0" lang="es-C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97" name="AutoShape 5"/>
            <p:cNvSpPr>
              <a:spLocks noChangeArrowheads="1"/>
            </p:cNvSpPr>
            <p:nvPr/>
          </p:nvSpPr>
          <p:spPr bwMode="auto">
            <a:xfrm rot="5400000">
              <a:off x="107625600" y="106529400"/>
              <a:ext cx="730800" cy="576000"/>
            </a:xfrm>
            <a:custGeom>
              <a:avLst/>
              <a:gdLst>
                <a:gd name="G0" fmla="+- 9257 0 0"/>
                <a:gd name="G1" fmla="+- 18514 0 0"/>
                <a:gd name="G2" fmla="+- 7200 0 0"/>
                <a:gd name="G3" fmla="*/ 9257 1 2"/>
                <a:gd name="G4" fmla="+- G3 10800 0"/>
                <a:gd name="G5" fmla="+- 21600 9257 18514"/>
                <a:gd name="G6" fmla="+- 18514 7200 0"/>
                <a:gd name="G7" fmla="*/ G6 1 2"/>
                <a:gd name="G8" fmla="*/ 18514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8514 1 2"/>
                <a:gd name="G15" fmla="+- G5 0 G4"/>
                <a:gd name="G16" fmla="+- G0 0 G4"/>
                <a:gd name="G17" fmla="*/ G2 G15 G16"/>
                <a:gd name="T0" fmla="*/ 15429 w 21600"/>
                <a:gd name="T1" fmla="*/ 0 h 21600"/>
                <a:gd name="T2" fmla="*/ 9257 w 21600"/>
                <a:gd name="T3" fmla="*/ 7200 h 21600"/>
                <a:gd name="T4" fmla="*/ 0 w 21600"/>
                <a:gd name="T5" fmla="*/ 18001 h 21600"/>
                <a:gd name="T6" fmla="*/ 9257 w 21600"/>
                <a:gd name="T7" fmla="*/ 21600 h 21600"/>
                <a:gd name="T8" fmla="*/ 18514 w 21600"/>
                <a:gd name="T9" fmla="*/ 15000 h 21600"/>
                <a:gd name="T10" fmla="*/ 21600 w 21600"/>
                <a:gd name="T11" fmla="*/ 720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CC6600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8198" name="Text Box 6"/>
            <p:cNvSpPr txBox="1">
              <a:spLocks noChangeArrowheads="1"/>
            </p:cNvSpPr>
            <p:nvPr/>
          </p:nvSpPr>
          <p:spPr bwMode="auto">
            <a:xfrm>
              <a:off x="109719000" y="107532000"/>
              <a:ext cx="3528000" cy="2403762"/>
            </a:xfrm>
            <a:prstGeom prst="rect">
              <a:avLst/>
            </a:prstGeom>
            <a:noFill/>
            <a:ln w="19050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Una actitud pastoral de apertura, de acogida, que nos obliga a tener ojos abiertos, llegar a todos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Alimenta la unidad existencial de la evangelización, la promoción humana y la cultura cristiana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Mayor cuidado y atención pastoral hacia: ancianos, extranjeros, periferias "existenciales", necesidades urgentes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Y, capillas y estaciones misioneras parroquiales</a:t>
              </a:r>
              <a:endParaRPr kumimoji="0" lang="es-C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99" name="AutoShape 7"/>
            <p:cNvSpPr>
              <a:spLocks noChangeArrowheads="1"/>
            </p:cNvSpPr>
            <p:nvPr/>
          </p:nvSpPr>
          <p:spPr bwMode="auto">
            <a:xfrm rot="5400000">
              <a:off x="108395100" y="107595900"/>
              <a:ext cx="1454400" cy="1110600"/>
            </a:xfrm>
            <a:custGeom>
              <a:avLst/>
              <a:gdLst>
                <a:gd name="G0" fmla="+- 9257 0 0"/>
                <a:gd name="G1" fmla="+- 18514 0 0"/>
                <a:gd name="G2" fmla="+- 7200 0 0"/>
                <a:gd name="G3" fmla="*/ 9257 1 2"/>
                <a:gd name="G4" fmla="+- G3 10800 0"/>
                <a:gd name="G5" fmla="+- 21600 9257 18514"/>
                <a:gd name="G6" fmla="+- 18514 7200 0"/>
                <a:gd name="G7" fmla="*/ G6 1 2"/>
                <a:gd name="G8" fmla="*/ 18514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8514 1 2"/>
                <a:gd name="G15" fmla="+- G5 0 G4"/>
                <a:gd name="G16" fmla="+- G0 0 G4"/>
                <a:gd name="G17" fmla="*/ G2 G15 G16"/>
                <a:gd name="T0" fmla="*/ 15429 w 21600"/>
                <a:gd name="T1" fmla="*/ 0 h 21600"/>
                <a:gd name="T2" fmla="*/ 9257 w 21600"/>
                <a:gd name="T3" fmla="*/ 7200 h 21600"/>
                <a:gd name="T4" fmla="*/ 0 w 21600"/>
                <a:gd name="T5" fmla="*/ 18001 h 21600"/>
                <a:gd name="T6" fmla="*/ 9257 w 21600"/>
                <a:gd name="T7" fmla="*/ 21600 h 21600"/>
                <a:gd name="T8" fmla="*/ 18514 w 21600"/>
                <a:gd name="T9" fmla="*/ 15000 h 21600"/>
                <a:gd name="T10" fmla="*/ 21600 w 21600"/>
                <a:gd name="T11" fmla="*/ 720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CC6600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24" name="Group 8"/>
          <p:cNvGrpSpPr>
            <a:grpSpLocks/>
          </p:cNvGrpSpPr>
          <p:nvPr/>
        </p:nvGrpSpPr>
        <p:grpSpPr bwMode="auto">
          <a:xfrm>
            <a:off x="467542" y="185638"/>
            <a:ext cx="8352922" cy="6267702"/>
            <a:chOff x="106530228" y="105473435"/>
            <a:chExt cx="5955409" cy="5770708"/>
          </a:xfrm>
        </p:grpSpPr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106530228" y="105473435"/>
              <a:ext cx="3645118" cy="732199"/>
            </a:xfrm>
            <a:prstGeom prst="rect">
              <a:avLst/>
            </a:prstGeom>
            <a:solidFill>
              <a:srgbClr val="FF0000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DIN-Light" charset="0"/>
                  <a:cs typeface="Arial" pitchFamily="34" charset="0"/>
                </a:rPr>
                <a:t>Una  opción clara por los jóvenes y las clases populares</a:t>
              </a:r>
              <a:endParaRPr kumimoji="0" lang="es-CL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6" name="Text Box 10"/>
            <p:cNvSpPr txBox="1">
              <a:spLocks noChangeArrowheads="1"/>
            </p:cNvSpPr>
            <p:nvPr/>
          </p:nvSpPr>
          <p:spPr bwMode="auto">
            <a:xfrm>
              <a:off x="107379000" y="106308000"/>
              <a:ext cx="4968000" cy="576000"/>
            </a:xfrm>
            <a:prstGeom prst="rect">
              <a:avLst/>
            </a:prstGeom>
            <a:solidFill>
              <a:srgbClr val="CC6600"/>
            </a:solidFill>
            <a:ln w="2857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Elección preferente </a:t>
              </a:r>
              <a:r>
                <a:rPr lang="es-CL" sz="2000" b="1" dirty="0">
                  <a:solidFill>
                    <a:srgbClr val="740034"/>
                  </a:solidFill>
                  <a:latin typeface="DIN-Light" charset="0"/>
                  <a:cs typeface="Arial" pitchFamily="34" charset="0"/>
                </a:rPr>
                <a:t>por </a:t>
              </a:r>
              <a:r>
                <a:rPr kumimoji="0" lang="es-CL" sz="20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los jóvenes (no excluyente) y carácter popular  de amplia aceptación</a:t>
              </a:r>
              <a:endParaRPr kumimoji="0" lang="es-C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7" name="AutoShape 11"/>
            <p:cNvSpPr>
              <a:spLocks noChangeArrowheads="1"/>
            </p:cNvSpPr>
            <p:nvPr/>
          </p:nvSpPr>
          <p:spPr bwMode="auto">
            <a:xfrm rot="5400000">
              <a:off x="106653600" y="106313400"/>
              <a:ext cx="730800" cy="576000"/>
            </a:xfrm>
            <a:custGeom>
              <a:avLst/>
              <a:gdLst>
                <a:gd name="G0" fmla="+- 9257 0 0"/>
                <a:gd name="G1" fmla="+- 18514 0 0"/>
                <a:gd name="G2" fmla="+- 7200 0 0"/>
                <a:gd name="G3" fmla="*/ 9257 1 2"/>
                <a:gd name="G4" fmla="+- G3 10800 0"/>
                <a:gd name="G5" fmla="+- 21600 9257 18514"/>
                <a:gd name="G6" fmla="+- 18514 7200 0"/>
                <a:gd name="G7" fmla="*/ G6 1 2"/>
                <a:gd name="G8" fmla="*/ 18514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8514 1 2"/>
                <a:gd name="G15" fmla="+- G5 0 G4"/>
                <a:gd name="G16" fmla="+- G0 0 G4"/>
                <a:gd name="G17" fmla="*/ G2 G15 G16"/>
                <a:gd name="T0" fmla="*/ 15429 w 21600"/>
                <a:gd name="T1" fmla="*/ 0 h 21600"/>
                <a:gd name="T2" fmla="*/ 9257 w 21600"/>
                <a:gd name="T3" fmla="*/ 7200 h 21600"/>
                <a:gd name="T4" fmla="*/ 0 w 21600"/>
                <a:gd name="T5" fmla="*/ 18001 h 21600"/>
                <a:gd name="T6" fmla="*/ 9257 w 21600"/>
                <a:gd name="T7" fmla="*/ 21600 h 21600"/>
                <a:gd name="T8" fmla="*/ 18514 w 21600"/>
                <a:gd name="T9" fmla="*/ 15000 h 21600"/>
                <a:gd name="T10" fmla="*/ 21600 w 21600"/>
                <a:gd name="T11" fmla="*/ 720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CC6600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9228" name="Text Box 12"/>
            <p:cNvSpPr txBox="1">
              <a:spLocks noChangeArrowheads="1"/>
            </p:cNvSpPr>
            <p:nvPr/>
          </p:nvSpPr>
          <p:spPr bwMode="auto">
            <a:xfrm>
              <a:off x="108070417" y="106993335"/>
              <a:ext cx="4415220" cy="4250808"/>
            </a:xfrm>
            <a:prstGeom prst="rect">
              <a:avLst/>
            </a:prstGeom>
            <a:noFill/>
            <a:ln w="19050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Reforzar la mirada confiada en los</a:t>
              </a:r>
              <a:r>
                <a:rPr kumimoji="0" lang="es-CL" sz="1600" b="1" i="0" u="none" strike="noStrike" cap="none" normalizeH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 </a:t>
              </a: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jóvenes como Don Bosco: la parroquia,</a:t>
              </a:r>
              <a:r>
                <a:rPr kumimoji="0" lang="es-CL" sz="1600" b="1" i="0" u="none" strike="noStrike" cap="none" normalizeH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 </a:t>
              </a: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un rostro amable para los jóvenes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Conocimiento actualizado de la situación de los jóvenes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Desarrollar itinerarios, iniciativas y</a:t>
              </a:r>
              <a:r>
                <a:rPr kumimoji="0" lang="es-CL" sz="1600" b="1" i="0" u="none" strike="noStrike" cap="none" normalizeH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 </a:t>
              </a: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propuestas para los jóvenes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Valorar a las personas que trabajan con/</a:t>
              </a:r>
              <a:r>
                <a:rPr kumimoji="0" lang="es-CL" sz="1600" b="1" i="0" u="none" strike="noStrike" cap="none" normalizeH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 </a:t>
              </a: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para los jóvenes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Sensibilizar a la comunidad diocesana</a:t>
              </a:r>
              <a:r>
                <a:rPr kumimoji="0" lang="es-CL" sz="1600" b="1" i="0" u="none" strike="noStrike" cap="none" normalizeH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 </a:t>
              </a: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• Preocuparse por acercar a los jóvenes</a:t>
              </a:r>
              <a:r>
                <a:rPr kumimoji="0" lang="es-CL" sz="1600" b="1" i="0" u="none" strike="noStrike" cap="none" normalizeH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 </a:t>
              </a: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más necesitados a la fe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Mostrar interés por el mundo del trabajo</a:t>
              </a:r>
              <a:r>
                <a:rPr kumimoji="0" lang="es-CL" sz="1600" b="1" i="0" u="none" strike="noStrike" cap="none" normalizeH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 </a:t>
              </a: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y el desempleo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Promover la participación activa de los</a:t>
              </a:r>
              <a:r>
                <a:rPr kumimoji="0" lang="es-CL" sz="1600" b="1" i="0" u="none" strike="noStrike" cap="none" normalizeH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 </a:t>
              </a: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jóvenes en las celebraciones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Actualizar los procesos de iniciación y</a:t>
              </a:r>
              <a:r>
                <a:rPr kumimoji="0" lang="es-CL" sz="1600" b="1" i="0" u="none" strike="noStrike" cap="none" normalizeH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 </a:t>
              </a: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formación cristiana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Renovar canciones, gestos, lenguaje, etc.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Participación de los jóvenes en grupos y</a:t>
              </a:r>
              <a:r>
                <a:rPr kumimoji="0" lang="es-CL" sz="1600" b="1" i="0" u="none" strike="noStrike" cap="none" normalizeH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 </a:t>
              </a: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órganos parroquiales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Sensibilizar a toda la comunidad</a:t>
              </a:r>
              <a:r>
                <a:rPr kumimoji="0" lang="es-CL" sz="1600" b="1" i="0" u="none" strike="noStrike" cap="none" normalizeH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 </a:t>
              </a: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parroquial en materia de educación</a:t>
              </a:r>
              <a:r>
                <a:rPr kumimoji="0" lang="es-CL" sz="1600" b="1" i="0" u="none" strike="noStrike" cap="none" normalizeH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 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s-CL" sz="1600" b="1" i="0" u="none" strike="noStrike" cap="none" normalizeH="0" baseline="0" dirty="0">
                  <a:ln>
                    <a:noFill/>
                  </a:ln>
                  <a:solidFill>
                    <a:srgbClr val="740034"/>
                  </a:solidFill>
                  <a:effectLst/>
                  <a:latin typeface="DIN-Light" charset="0"/>
                  <a:cs typeface="Arial" pitchFamily="34" charset="0"/>
                </a:rPr>
                <a:t>Preparar los adultos en materia de juventud</a:t>
              </a:r>
              <a:endParaRPr kumimoji="0" 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9" name="AutoShape 13"/>
            <p:cNvSpPr>
              <a:spLocks noChangeArrowheads="1"/>
            </p:cNvSpPr>
            <p:nvPr/>
          </p:nvSpPr>
          <p:spPr bwMode="auto">
            <a:xfrm rot="5400000">
              <a:off x="107354599" y="106980402"/>
              <a:ext cx="834564" cy="641761"/>
            </a:xfrm>
            <a:custGeom>
              <a:avLst/>
              <a:gdLst>
                <a:gd name="G0" fmla="+- 9257 0 0"/>
                <a:gd name="G1" fmla="+- 18514 0 0"/>
                <a:gd name="G2" fmla="+- 7200 0 0"/>
                <a:gd name="G3" fmla="*/ 9257 1 2"/>
                <a:gd name="G4" fmla="+- G3 10800 0"/>
                <a:gd name="G5" fmla="+- 21600 9257 18514"/>
                <a:gd name="G6" fmla="+- 18514 7200 0"/>
                <a:gd name="G7" fmla="*/ G6 1 2"/>
                <a:gd name="G8" fmla="*/ 18514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8514 1 2"/>
                <a:gd name="G15" fmla="+- G5 0 G4"/>
                <a:gd name="G16" fmla="+- G0 0 G4"/>
                <a:gd name="G17" fmla="*/ G2 G15 G16"/>
                <a:gd name="T0" fmla="*/ 15429 w 21600"/>
                <a:gd name="T1" fmla="*/ 0 h 21600"/>
                <a:gd name="T2" fmla="*/ 9257 w 21600"/>
                <a:gd name="T3" fmla="*/ 7200 h 21600"/>
                <a:gd name="T4" fmla="*/ 0 w 21600"/>
                <a:gd name="T5" fmla="*/ 18001 h 21600"/>
                <a:gd name="T6" fmla="*/ 9257 w 21600"/>
                <a:gd name="T7" fmla="*/ 21600 h 21600"/>
                <a:gd name="T8" fmla="*/ 18514 w 21600"/>
                <a:gd name="T9" fmla="*/ 15000 h 21600"/>
                <a:gd name="T10" fmla="*/ 21600 w 21600"/>
                <a:gd name="T11" fmla="*/ 720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CC6600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1338</Words>
  <Application>Microsoft Office PowerPoint</Application>
  <PresentationFormat>Presentación en pantalla (4:3)</PresentationFormat>
  <Paragraphs>176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8" baseType="lpstr">
      <vt:lpstr>Abadi Extra Light</vt:lpstr>
      <vt:lpstr>Arial</vt:lpstr>
      <vt:lpstr>Arial Unicode MS</vt:lpstr>
      <vt:lpstr>Calibri</vt:lpstr>
      <vt:lpstr>Copperplate Gothic Bold</vt:lpstr>
      <vt:lpstr>DIN-Bold</vt:lpstr>
      <vt:lpstr>DIN-Light</vt:lpstr>
      <vt:lpstr>DIN-Medium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particular</dc:creator>
  <cp:lastModifiedBy>Freddy Araya</cp:lastModifiedBy>
  <cp:revision>4</cp:revision>
  <dcterms:created xsi:type="dcterms:W3CDTF">2022-06-22T21:14:55Z</dcterms:created>
  <dcterms:modified xsi:type="dcterms:W3CDTF">2022-06-25T16:53:24Z</dcterms:modified>
</cp:coreProperties>
</file>