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18288000" cy="10287000"/>
  <p:notesSz cx="6858000" cy="9144000"/>
  <p:embeddedFontLst>
    <p:embeddedFont>
      <p:font typeface="Raleway" charset="1" panose="020B0503030101060003"/>
      <p:regular r:id="rId6"/>
    </p:embeddedFont>
    <p:embeddedFont>
      <p:font typeface="Raleway Bold" charset="1" panose="020B0803030101060003"/>
      <p:regular r:id="rId7"/>
    </p:embeddedFont>
    <p:embeddedFont>
      <p:font typeface="Raleway Heavy" charset="1" panose="020B0003030101060003"/>
      <p:regular r:id="rId8"/>
    </p:embeddedFont>
    <p:embeddedFont>
      <p:font typeface="Arimo" charset="1" panose="020B0604020202020204"/>
      <p:regular r:id="rId9"/>
    </p:embeddedFont>
    <p:embeddedFont>
      <p:font typeface="Arimo Bold" charset="1" panose="020B0704020202020204"/>
      <p:regular r:id="rId10"/>
    </p:embeddedFont>
    <p:embeddedFont>
      <p:font typeface="Arimo Italics" charset="1" panose="020B0604020202090204"/>
      <p:regular r:id="rId11"/>
    </p:embeddedFont>
    <p:embeddedFont>
      <p:font typeface="Arimo Bold Italics" charset="1" panose="020B07040202020902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20" Target="slides/slide8.xml" Type="http://schemas.openxmlformats.org/officeDocument/2006/relationships/slide"/><Relationship Id="rId21" Target="slides/slide9.xml" Type="http://schemas.openxmlformats.org/officeDocument/2006/relationships/slide"/><Relationship Id="rId22" Target="slides/slide10.xml" Type="http://schemas.openxmlformats.org/officeDocument/2006/relationships/slide"/><Relationship Id="rId23" Target="slides/slide11.xml" Type="http://schemas.openxmlformats.org/officeDocument/2006/relationships/slide"/><Relationship Id="rId24" Target="slides/slide1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B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55831" y="-1464854"/>
            <a:ext cx="18015131" cy="10723154"/>
            <a:chOff x="0" y="0"/>
            <a:chExt cx="72888844" cy="4338565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r="r" b="b" t="t" l="l"/>
              <a:pathLst>
                <a:path h="43385659" w="72888841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1028700"/>
            <a:ext cx="15081082" cy="10324703"/>
            <a:chOff x="0" y="0"/>
            <a:chExt cx="61017743" cy="41773533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1017745" cy="41773534"/>
            </a:xfrm>
            <a:custGeom>
              <a:avLst/>
              <a:gdLst/>
              <a:ahLst/>
              <a:cxnLst/>
              <a:rect r="r" b="b" t="t" l="l"/>
              <a:pathLst>
                <a:path h="41773534" w="61017745">
                  <a:moveTo>
                    <a:pt x="60791682" y="0"/>
                  </a:moveTo>
                  <a:lnTo>
                    <a:pt x="0" y="0"/>
                  </a:lnTo>
                  <a:lnTo>
                    <a:pt x="0" y="41773534"/>
                  </a:lnTo>
                  <a:lnTo>
                    <a:pt x="61017745" y="41773534"/>
                  </a:lnTo>
                  <a:lnTo>
                    <a:pt x="61017745" y="0"/>
                  </a:lnTo>
                  <a:lnTo>
                    <a:pt x="60791682" y="0"/>
                  </a:lnTo>
                  <a:close/>
                  <a:moveTo>
                    <a:pt x="60791682" y="41547473"/>
                  </a:moveTo>
                  <a:lnTo>
                    <a:pt x="228600" y="41547473"/>
                  </a:lnTo>
                  <a:lnTo>
                    <a:pt x="228600" y="228600"/>
                  </a:lnTo>
                  <a:lnTo>
                    <a:pt x="60791682" y="228600"/>
                  </a:lnTo>
                  <a:lnTo>
                    <a:pt x="60791682" y="41547473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174611" y="2613890"/>
            <a:ext cx="14935171" cy="6644410"/>
            <a:chOff x="0" y="0"/>
            <a:chExt cx="19913561" cy="8859214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1188376" y="-5821"/>
              <a:ext cx="17536809" cy="6385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44"/>
                </a:lnSpc>
              </a:pPr>
              <a:r>
                <a:rPr lang="en-US" spc="288" sz="3200">
                  <a:solidFill>
                    <a:srgbClr val="01949A"/>
                  </a:solidFill>
                  <a:latin typeface="Raleway Bold"/>
                </a:rPr>
                <a:t>CONSIGNA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392904"/>
              <a:ext cx="19913561" cy="5445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29"/>
                </a:lnSpc>
              </a:pPr>
              <a:r>
                <a:rPr lang="en-US" sz="10224">
                  <a:solidFill>
                    <a:srgbClr val="CD0046"/>
                  </a:solidFill>
                  <a:latin typeface="Raleway Heavy Italics"/>
                </a:rPr>
                <a:t>“Haga</a:t>
              </a:r>
              <a:r>
                <a:rPr lang="en-US" sz="10224">
                  <a:solidFill>
                    <a:srgbClr val="CD0046"/>
                  </a:solidFill>
                  <a:latin typeface="Raleway Heavy Italics"/>
                </a:rPr>
                <a:t>n todo por amor nada a la fuerza”</a:t>
              </a:r>
            </a:p>
            <a:p>
              <a:pPr algn="ctr">
                <a:lnSpc>
                  <a:spcPts val="10429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188374" y="7568259"/>
              <a:ext cx="17536812" cy="12926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pc="195" sz="2799">
                  <a:solidFill>
                    <a:srgbClr val="01949A"/>
                  </a:solidFill>
                  <a:latin typeface="Raleway"/>
                </a:rPr>
                <a:t>IV centenario de la Pascua de</a:t>
              </a:r>
            </a:p>
            <a:p>
              <a:pPr algn="ctr">
                <a:lnSpc>
                  <a:spcPts val="3919"/>
                </a:lnSpc>
              </a:pPr>
              <a:r>
                <a:rPr lang="en-US" spc="195" sz="2800">
                  <a:solidFill>
                    <a:srgbClr val="01949A"/>
                  </a:solidFill>
                  <a:latin typeface="Raleway"/>
                </a:rPr>
                <a:t> San Francisco de Sales  </a:t>
              </a:r>
            </a:p>
          </p:txBody>
        </p:sp>
      </p:grpSp>
      <p:sp>
        <p:nvSpPr>
          <p:cNvPr name="AutoShape 10" id="10"/>
          <p:cNvSpPr/>
          <p:nvPr/>
        </p:nvSpPr>
        <p:spPr>
          <a:xfrm rot="0">
            <a:off x="16459624" y="-1014239"/>
            <a:ext cx="2465926" cy="5657779"/>
          </a:xfrm>
          <a:prstGeom prst="rect">
            <a:avLst/>
          </a:prstGeom>
          <a:solidFill>
            <a:srgbClr val="CD0046"/>
          </a:solidFill>
        </p:spPr>
      </p:sp>
      <p:sp>
        <p:nvSpPr>
          <p:cNvPr name="AutoShape 11" id="11"/>
          <p:cNvSpPr/>
          <p:nvPr/>
        </p:nvSpPr>
        <p:spPr>
          <a:xfrm rot="0">
            <a:off x="-941794" y="7868993"/>
            <a:ext cx="5291306" cy="3484410"/>
          </a:xfrm>
          <a:prstGeom prst="rect">
            <a:avLst/>
          </a:prstGeom>
          <a:solidFill>
            <a:srgbClr val="01949A"/>
          </a:solid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B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2912" y="412912"/>
            <a:ext cx="17435566" cy="10324703"/>
            <a:chOff x="0" y="0"/>
            <a:chExt cx="70543935" cy="4177353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0543936" cy="41773534"/>
            </a:xfrm>
            <a:custGeom>
              <a:avLst/>
              <a:gdLst/>
              <a:ahLst/>
              <a:cxnLst/>
              <a:rect r="r" b="b" t="t" l="l"/>
              <a:pathLst>
                <a:path h="41773534" w="70543936">
                  <a:moveTo>
                    <a:pt x="70317872" y="0"/>
                  </a:moveTo>
                  <a:lnTo>
                    <a:pt x="0" y="0"/>
                  </a:lnTo>
                  <a:lnTo>
                    <a:pt x="0" y="41773534"/>
                  </a:lnTo>
                  <a:lnTo>
                    <a:pt x="70543936" y="41773534"/>
                  </a:lnTo>
                  <a:lnTo>
                    <a:pt x="70543936" y="0"/>
                  </a:lnTo>
                  <a:lnTo>
                    <a:pt x="70317872" y="0"/>
                  </a:lnTo>
                  <a:close/>
                  <a:moveTo>
                    <a:pt x="70317872" y="41547473"/>
                  </a:moveTo>
                  <a:lnTo>
                    <a:pt x="228600" y="41547473"/>
                  </a:lnTo>
                  <a:lnTo>
                    <a:pt x="228600" y="228600"/>
                  </a:lnTo>
                  <a:lnTo>
                    <a:pt x="70317872" y="228600"/>
                  </a:lnTo>
                  <a:lnTo>
                    <a:pt x="70317872" y="41547473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697216" y="-804108"/>
            <a:ext cx="18015131" cy="10723154"/>
            <a:chOff x="0" y="0"/>
            <a:chExt cx="72888844" cy="43385658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r="r" b="b" t="t" l="l"/>
              <a:pathLst>
                <a:path h="43385659" w="72888841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-755831" y="9258300"/>
            <a:ext cx="3443942" cy="1292185"/>
          </a:xfrm>
          <a:prstGeom prst="rect">
            <a:avLst/>
          </a:prstGeom>
          <a:solidFill>
            <a:srgbClr val="01949A"/>
          </a:solidFill>
        </p:spPr>
      </p:sp>
      <p:sp>
        <p:nvSpPr>
          <p:cNvPr name="AutoShape 7" id="7"/>
          <p:cNvSpPr/>
          <p:nvPr/>
        </p:nvSpPr>
        <p:spPr>
          <a:xfrm rot="0">
            <a:off x="16566029" y="945449"/>
            <a:ext cx="3443942" cy="3448187"/>
          </a:xfrm>
          <a:prstGeom prst="rect">
            <a:avLst/>
          </a:prstGeom>
          <a:solidFill>
            <a:srgbClr val="CD0046"/>
          </a:solidFill>
        </p:spPr>
      </p:sp>
      <p:grpSp>
        <p:nvGrpSpPr>
          <p:cNvPr name="Group 8" id="8"/>
          <p:cNvGrpSpPr/>
          <p:nvPr/>
        </p:nvGrpSpPr>
        <p:grpSpPr>
          <a:xfrm rot="0">
            <a:off x="412912" y="980429"/>
            <a:ext cx="3856362" cy="4336393"/>
            <a:chOff x="0" y="0"/>
            <a:chExt cx="5141816" cy="5781858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5130348"/>
              <a:ext cx="5141816" cy="6642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pc="111" sz="2800">
                  <a:solidFill>
                    <a:srgbClr val="01949A"/>
                  </a:solidFill>
                  <a:latin typeface="Raleway"/>
                </a:rPr>
                <a:t>Comunicación</a:t>
              </a:r>
            </a:p>
          </p:txBody>
        </p:sp>
        <p:grpSp>
          <p:nvGrpSpPr>
            <p:cNvPr name="Group 10" id="10"/>
            <p:cNvGrpSpPr/>
            <p:nvPr/>
          </p:nvGrpSpPr>
          <p:grpSpPr>
            <a:xfrm rot="0">
              <a:off x="400645" y="0"/>
              <a:ext cx="4340527" cy="4340527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0046"/>
              </a:solidFill>
            </p:spPr>
          </p:sp>
        </p:grpSp>
      </p:grpSp>
      <p:sp>
        <p:nvSpPr>
          <p:cNvPr name="TextBox 12" id="12"/>
          <p:cNvSpPr txBox="true"/>
          <p:nvPr/>
        </p:nvSpPr>
        <p:spPr>
          <a:xfrm rot="0">
            <a:off x="3629760" y="1333804"/>
            <a:ext cx="11028479" cy="90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pc="348" sz="6000">
                <a:solidFill>
                  <a:srgbClr val="CD0046"/>
                </a:solidFill>
                <a:latin typeface="Raleway Bold Italics"/>
              </a:rPr>
              <a:t>¿CÓMO COMUNICAR?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74931" y="2540406"/>
            <a:ext cx="9980732" cy="4443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65105" indent="-282553" lvl="1">
              <a:lnSpc>
                <a:spcPts val="3926"/>
              </a:lnSpc>
              <a:buFont typeface="Arial"/>
              <a:buChar char="•"/>
            </a:pPr>
            <a:r>
              <a:rPr lang="en-US" spc="104" sz="2617">
                <a:solidFill>
                  <a:srgbClr val="01949A"/>
                </a:solidFill>
                <a:latin typeface="Raleway"/>
              </a:rPr>
              <a:t> Francisco de Sales es el santo patrón de los periodistas</a:t>
            </a:r>
          </a:p>
          <a:p>
            <a:pPr marL="565105" indent="-282553" lvl="1">
              <a:lnSpc>
                <a:spcPts val="3926"/>
              </a:lnSpc>
              <a:buFont typeface="Arial"/>
              <a:buChar char="•"/>
            </a:pPr>
            <a:r>
              <a:rPr lang="en-US" spc="104" sz="2617">
                <a:solidFill>
                  <a:srgbClr val="01949A"/>
                </a:solidFill>
                <a:latin typeface="Raleway"/>
              </a:rPr>
              <a:t>G</a:t>
            </a:r>
            <a:r>
              <a:rPr lang="en-US" spc="47" sz="2617">
                <a:solidFill>
                  <a:srgbClr val="01949A"/>
                </a:solidFill>
                <a:latin typeface="Arimo"/>
              </a:rPr>
              <a:t>ran divulgador por los medios y por las condiciones en que vivía</a:t>
            </a:r>
          </a:p>
          <a:p>
            <a:pPr marL="565105" indent="-282553" lvl="1">
              <a:lnSpc>
                <a:spcPts val="3926"/>
              </a:lnSpc>
              <a:buFont typeface="Arial"/>
              <a:buChar char="•"/>
            </a:pPr>
            <a:r>
              <a:rPr lang="en-US" spc="104" sz="2617">
                <a:solidFill>
                  <a:srgbClr val="01949A"/>
                </a:solidFill>
                <a:latin typeface="Raleway"/>
              </a:rPr>
              <a:t>E</a:t>
            </a:r>
            <a:r>
              <a:rPr lang="en-US" spc="47" sz="2617">
                <a:solidFill>
                  <a:srgbClr val="01949A"/>
                </a:solidFill>
                <a:latin typeface="Arimo"/>
              </a:rPr>
              <a:t>norme cantidad de cartas </a:t>
            </a:r>
          </a:p>
          <a:p>
            <a:pPr marL="565105" indent="-282553" lvl="1">
              <a:lnSpc>
                <a:spcPts val="3926"/>
              </a:lnSpc>
              <a:buFont typeface="Arial"/>
              <a:buChar char="•"/>
            </a:pPr>
            <a:r>
              <a:rPr lang="en-US" spc="104" sz="2617">
                <a:solidFill>
                  <a:srgbClr val="01949A"/>
                </a:solidFill>
                <a:latin typeface="Raleway"/>
              </a:rPr>
              <a:t>A</a:t>
            </a:r>
            <a:r>
              <a:rPr lang="en-US" spc="47" sz="2617">
                <a:solidFill>
                  <a:srgbClr val="01949A"/>
                </a:solidFill>
                <a:latin typeface="Arimo"/>
              </a:rPr>
              <a:t>cuerdo entre el amor y el interés por la reflexión, la cultura, el humanismo</a:t>
            </a:r>
          </a:p>
          <a:p>
            <a:pPr marL="565105" indent="-282553" lvl="1">
              <a:lnSpc>
                <a:spcPts val="3926"/>
              </a:lnSpc>
              <a:buFont typeface="Arial"/>
              <a:buChar char="•"/>
            </a:pPr>
            <a:r>
              <a:rPr lang="en-US" spc="104" sz="2617">
                <a:solidFill>
                  <a:srgbClr val="01949A"/>
                </a:solidFill>
                <a:latin typeface="Raleway"/>
              </a:rPr>
              <a:t>Creando</a:t>
            </a:r>
            <a:r>
              <a:rPr lang="en-US" spc="47" sz="2617">
                <a:solidFill>
                  <a:srgbClr val="01949A"/>
                </a:solidFill>
                <a:latin typeface="Arimo"/>
              </a:rPr>
              <a:t> y fomentando el diálogo entre los que son más capaces y más ricos con los más pobres y desposeídos </a:t>
            </a:r>
          </a:p>
          <a:p>
            <a:pPr marL="565105" indent="-282553" lvl="1">
              <a:lnSpc>
                <a:spcPts val="3926"/>
              </a:lnSpc>
              <a:buFont typeface="Arial"/>
              <a:buChar char="•"/>
            </a:pPr>
            <a:r>
              <a:rPr lang="en-US" spc="104" sz="2617">
                <a:solidFill>
                  <a:srgbClr val="01949A"/>
                </a:solidFill>
                <a:latin typeface="Raleway"/>
              </a:rPr>
              <a:t>Una tenacidad incansable que llega desde lo sencillo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817344" y="7462083"/>
            <a:ext cx="12422088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pc="271" sz="3399">
                <a:solidFill>
                  <a:srgbClr val="01949A"/>
                </a:solidFill>
                <a:latin typeface="Raleway Bold"/>
              </a:rPr>
              <a:t>¿COMUNICAMOS SUFICIENTEMENTE NUESTRA FE?</a:t>
            </a:r>
          </a:p>
          <a:p>
            <a:pPr algn="ctr">
              <a:lnSpc>
                <a:spcPts val="4079"/>
              </a:lnSpc>
            </a:pPr>
          </a:p>
          <a:p>
            <a:pPr algn="ctr">
              <a:lnSpc>
                <a:spcPts val="4079"/>
              </a:lnSpc>
            </a:pPr>
            <a:r>
              <a:rPr lang="en-US" spc="271" sz="3400">
                <a:solidFill>
                  <a:srgbClr val="01949A"/>
                </a:solidFill>
                <a:latin typeface="Raleway Bold"/>
              </a:rPr>
              <a:t>¿CÓMO MEJORAR NUESTRA COMUNICACIÓN INTERNA Y EXTERNA?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2912" y="412912"/>
            <a:ext cx="17435566" cy="10324703"/>
            <a:chOff x="0" y="0"/>
            <a:chExt cx="70543935" cy="4177353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0543936" cy="41773534"/>
            </a:xfrm>
            <a:custGeom>
              <a:avLst/>
              <a:gdLst/>
              <a:ahLst/>
              <a:cxnLst/>
              <a:rect r="r" b="b" t="t" l="l"/>
              <a:pathLst>
                <a:path h="41773534" w="70543936">
                  <a:moveTo>
                    <a:pt x="70317872" y="0"/>
                  </a:moveTo>
                  <a:lnTo>
                    <a:pt x="0" y="0"/>
                  </a:lnTo>
                  <a:lnTo>
                    <a:pt x="0" y="41773534"/>
                  </a:lnTo>
                  <a:lnTo>
                    <a:pt x="70543936" y="41773534"/>
                  </a:lnTo>
                  <a:lnTo>
                    <a:pt x="70543936" y="0"/>
                  </a:lnTo>
                  <a:lnTo>
                    <a:pt x="70317872" y="0"/>
                  </a:lnTo>
                  <a:close/>
                  <a:moveTo>
                    <a:pt x="70317872" y="41547473"/>
                  </a:moveTo>
                  <a:lnTo>
                    <a:pt x="228600" y="41547473"/>
                  </a:lnTo>
                  <a:lnTo>
                    <a:pt x="228600" y="228600"/>
                  </a:lnTo>
                  <a:lnTo>
                    <a:pt x="70317872" y="228600"/>
                  </a:lnTo>
                  <a:lnTo>
                    <a:pt x="70317872" y="41547473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697216" y="-804108"/>
            <a:ext cx="18015131" cy="10723154"/>
            <a:chOff x="0" y="0"/>
            <a:chExt cx="72888844" cy="43385658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r="r" b="b" t="t" l="l"/>
              <a:pathLst>
                <a:path h="43385659" w="72888841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-755831" y="9258300"/>
            <a:ext cx="3443942" cy="1292185"/>
          </a:xfrm>
          <a:prstGeom prst="rect">
            <a:avLst/>
          </a:prstGeom>
          <a:solidFill>
            <a:srgbClr val="01949A"/>
          </a:solidFill>
        </p:spPr>
      </p:sp>
      <p:sp>
        <p:nvSpPr>
          <p:cNvPr name="AutoShape 7" id="7"/>
          <p:cNvSpPr/>
          <p:nvPr/>
        </p:nvSpPr>
        <p:spPr>
          <a:xfrm rot="0">
            <a:off x="16566029" y="945449"/>
            <a:ext cx="3443942" cy="3448187"/>
          </a:xfrm>
          <a:prstGeom prst="rect">
            <a:avLst/>
          </a:prstGeom>
          <a:solidFill>
            <a:srgbClr val="CD0046"/>
          </a:solidFill>
        </p:spPr>
      </p:sp>
      <p:sp>
        <p:nvSpPr>
          <p:cNvPr name="TextBox 8" id="8"/>
          <p:cNvSpPr txBox="true"/>
          <p:nvPr/>
        </p:nvSpPr>
        <p:spPr>
          <a:xfrm rot="0">
            <a:off x="3629760" y="1333804"/>
            <a:ext cx="11028479" cy="90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pc="348" sz="6000">
                <a:solidFill>
                  <a:srgbClr val="CD0046"/>
                </a:solidFill>
                <a:latin typeface="Raleway Bold Italics"/>
              </a:rPr>
              <a:t>¿CÓMO MISIONAR?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60277" y="2755170"/>
            <a:ext cx="9980732" cy="2957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65105" indent="-282553" lvl="1">
              <a:lnSpc>
                <a:spcPts val="3926"/>
              </a:lnSpc>
              <a:buFont typeface="Arial"/>
              <a:buChar char="•"/>
            </a:pPr>
            <a:r>
              <a:rPr lang="en-US" spc="104" sz="2617">
                <a:solidFill>
                  <a:srgbClr val="01949A"/>
                </a:solidFill>
                <a:latin typeface="Raleway"/>
              </a:rPr>
              <a:t>Facilitar al máximo, en cada circunstancia y situación, el encuentro entre gracia y libertad</a:t>
            </a:r>
          </a:p>
          <a:p>
            <a:pPr marL="565105" indent="-282553" lvl="1">
              <a:lnSpc>
                <a:spcPts val="3926"/>
              </a:lnSpc>
              <a:buFont typeface="Arial"/>
              <a:buChar char="•"/>
            </a:pPr>
            <a:r>
              <a:rPr lang="en-US" spc="104" sz="2617">
                <a:solidFill>
                  <a:srgbClr val="01949A"/>
                </a:solidFill>
                <a:latin typeface="Raleway"/>
              </a:rPr>
              <a:t>Ir a todos.. sobre todo los más necesitados</a:t>
            </a:r>
          </a:p>
          <a:p>
            <a:pPr marL="565105" indent="-282553" lvl="1">
              <a:lnSpc>
                <a:spcPts val="3926"/>
              </a:lnSpc>
              <a:buFont typeface="Arial"/>
              <a:buChar char="•"/>
            </a:pPr>
            <a:r>
              <a:rPr lang="en-US" spc="104" sz="2617">
                <a:solidFill>
                  <a:srgbClr val="01949A"/>
                </a:solidFill>
                <a:ea typeface="Raleway"/>
              </a:rPr>
              <a:t>﻿Ir desde el amor que irradia, desde la alegría que contagia</a:t>
            </a:r>
          </a:p>
          <a:p>
            <a:pPr marL="565105" indent="-282553" lvl="1">
              <a:lnSpc>
                <a:spcPts val="3926"/>
              </a:lnSpc>
              <a:buFont typeface="Arial"/>
              <a:buChar char="•"/>
            </a:pPr>
            <a:r>
              <a:rPr lang="en-US" spc="104" sz="2617">
                <a:solidFill>
                  <a:srgbClr val="01949A"/>
                </a:solidFill>
                <a:latin typeface="Raleway"/>
              </a:rPr>
              <a:t>"Se atrapan más moscas con miel que con vinagre"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88036" y="6949198"/>
            <a:ext cx="12422088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pc="271" sz="3399">
                <a:solidFill>
                  <a:srgbClr val="01949A"/>
                </a:solidFill>
                <a:latin typeface="Raleway Bold"/>
              </a:rPr>
              <a:t>¿TENEMOS CONCIENCIA DE NUESTRA MISIÓN PERSONAL Y COMO CEP?</a:t>
            </a:r>
          </a:p>
          <a:p>
            <a:pPr algn="ctr">
              <a:lnSpc>
                <a:spcPts val="4079"/>
              </a:lnSpc>
            </a:pPr>
          </a:p>
          <a:p>
            <a:pPr algn="ctr">
              <a:lnSpc>
                <a:spcPts val="4079"/>
              </a:lnSpc>
            </a:pPr>
            <a:r>
              <a:rPr lang="en-US" spc="271" sz="3400">
                <a:solidFill>
                  <a:srgbClr val="01949A"/>
                </a:solidFill>
                <a:latin typeface="Raleway Bold"/>
              </a:rPr>
              <a:t>¿QUÉ IDEAS DOY PARAS MEJORAR COMO CEP?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12912" y="1238870"/>
            <a:ext cx="3856362" cy="4336393"/>
            <a:chOff x="0" y="0"/>
            <a:chExt cx="5141816" cy="5781858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130348"/>
              <a:ext cx="5141816" cy="6642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pc="111" sz="2800">
                  <a:solidFill>
                    <a:srgbClr val="01949A"/>
                  </a:solidFill>
                  <a:latin typeface="Raleway"/>
                </a:rPr>
                <a:t>Misión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400645" y="0"/>
              <a:ext cx="4340527" cy="4340527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0046"/>
              </a:solidFill>
            </p:spPr>
          </p:sp>
        </p:grp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83631" y="1848803"/>
            <a:ext cx="1488313" cy="22255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2912" y="412912"/>
            <a:ext cx="17435566" cy="10324703"/>
            <a:chOff x="0" y="0"/>
            <a:chExt cx="70543935" cy="4177353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0543936" cy="41773534"/>
            </a:xfrm>
            <a:custGeom>
              <a:avLst/>
              <a:gdLst/>
              <a:ahLst/>
              <a:cxnLst/>
              <a:rect r="r" b="b" t="t" l="l"/>
              <a:pathLst>
                <a:path h="41773534" w="70543936">
                  <a:moveTo>
                    <a:pt x="70317872" y="0"/>
                  </a:moveTo>
                  <a:lnTo>
                    <a:pt x="0" y="0"/>
                  </a:lnTo>
                  <a:lnTo>
                    <a:pt x="0" y="41773534"/>
                  </a:lnTo>
                  <a:lnTo>
                    <a:pt x="70543936" y="41773534"/>
                  </a:lnTo>
                  <a:lnTo>
                    <a:pt x="70543936" y="0"/>
                  </a:lnTo>
                  <a:lnTo>
                    <a:pt x="70317872" y="0"/>
                  </a:lnTo>
                  <a:close/>
                  <a:moveTo>
                    <a:pt x="70317872" y="41547473"/>
                  </a:moveTo>
                  <a:lnTo>
                    <a:pt x="228600" y="41547473"/>
                  </a:lnTo>
                  <a:lnTo>
                    <a:pt x="228600" y="228600"/>
                  </a:lnTo>
                  <a:lnTo>
                    <a:pt x="70317872" y="228600"/>
                  </a:lnTo>
                  <a:lnTo>
                    <a:pt x="70317872" y="41547473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697216" y="-804108"/>
            <a:ext cx="18015131" cy="10723154"/>
            <a:chOff x="0" y="0"/>
            <a:chExt cx="72888844" cy="43385658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r="r" b="b" t="t" l="l"/>
              <a:pathLst>
                <a:path h="43385659" w="72888841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-755831" y="9258300"/>
            <a:ext cx="3443942" cy="1292185"/>
          </a:xfrm>
          <a:prstGeom prst="rect">
            <a:avLst/>
          </a:prstGeom>
          <a:solidFill>
            <a:srgbClr val="01949A"/>
          </a:solidFill>
        </p:spPr>
      </p:sp>
      <p:sp>
        <p:nvSpPr>
          <p:cNvPr name="AutoShape 7" id="7"/>
          <p:cNvSpPr/>
          <p:nvPr/>
        </p:nvSpPr>
        <p:spPr>
          <a:xfrm rot="0">
            <a:off x="16566029" y="945449"/>
            <a:ext cx="3443942" cy="3448187"/>
          </a:xfrm>
          <a:prstGeom prst="rect">
            <a:avLst/>
          </a:prstGeom>
          <a:solidFill>
            <a:srgbClr val="CD0046"/>
          </a:solidFill>
        </p:spPr>
      </p:sp>
      <p:sp>
        <p:nvSpPr>
          <p:cNvPr name="TextBox 8" id="8"/>
          <p:cNvSpPr txBox="true"/>
          <p:nvPr/>
        </p:nvSpPr>
        <p:spPr>
          <a:xfrm rot="0">
            <a:off x="3629760" y="1333804"/>
            <a:ext cx="11028479" cy="90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pc="348" sz="6000">
                <a:solidFill>
                  <a:srgbClr val="CD0046"/>
                </a:solidFill>
                <a:latin typeface="Raleway Bold Italics"/>
              </a:rPr>
              <a:t>DESAFÍOS ACTUALES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60277" y="2755170"/>
            <a:ext cx="9980732" cy="3453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65105" indent="-282553" lvl="1">
              <a:lnSpc>
                <a:spcPts val="3926"/>
              </a:lnSpc>
              <a:buFont typeface="Arial"/>
              <a:buChar char="•"/>
            </a:pPr>
            <a:r>
              <a:rPr lang="en-US" spc="104" sz="2617">
                <a:solidFill>
                  <a:srgbClr val="01949A"/>
                </a:solidFill>
                <a:latin typeface="Raleway"/>
              </a:rPr>
              <a:t>Nuestras presencias salesianas están mayoritariamente entre "católicos por tradición" y en muchas  el secularismo de corte ateo avanza con fuerza </a:t>
            </a:r>
          </a:p>
          <a:p>
            <a:pPr marL="565105" indent="-282553" lvl="1">
              <a:lnSpc>
                <a:spcPts val="3926"/>
              </a:lnSpc>
              <a:buFont typeface="Arial"/>
              <a:buChar char="•"/>
            </a:pPr>
            <a:r>
              <a:rPr lang="en-US" spc="104" sz="2617">
                <a:solidFill>
                  <a:srgbClr val="01949A"/>
                </a:solidFill>
                <a:latin typeface="Raleway"/>
              </a:rPr>
              <a:t>En</a:t>
            </a:r>
            <a:r>
              <a:rPr lang="en-US" spc="47" sz="2617">
                <a:solidFill>
                  <a:srgbClr val="01949A"/>
                </a:solidFill>
                <a:latin typeface="Arimo"/>
              </a:rPr>
              <a:t> nuestra sociedad el valor de la libertad está incluso por sobre el bien común ,y en algunos casos hasta la violencia es legitimada</a:t>
            </a:r>
          </a:p>
          <a:p>
            <a:pPr marL="565105" indent="-282553" lvl="1">
              <a:lnSpc>
                <a:spcPts val="3926"/>
              </a:lnSpc>
              <a:buFont typeface="Arial"/>
              <a:buChar char="•"/>
            </a:pPr>
            <a:r>
              <a:rPr lang="en-US" spc="104" sz="2617">
                <a:solidFill>
                  <a:srgbClr val="01949A"/>
                </a:solidFill>
                <a:latin typeface="Raleway"/>
              </a:rPr>
              <a:t>En una sociedad de cambios constantes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066460" y="7073023"/>
            <a:ext cx="12422088" cy="2590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pc="271" sz="3399">
                <a:solidFill>
                  <a:srgbClr val="01949A"/>
                </a:solidFill>
                <a:latin typeface="Raleway Bold"/>
              </a:rPr>
              <a:t>¿QUÉ PRÁCTICAS DEBEMOS ABANDONAR QUE HACEMOS A LA FUERZA?</a:t>
            </a:r>
          </a:p>
          <a:p>
            <a:pPr algn="ctr">
              <a:lnSpc>
                <a:spcPts val="4079"/>
              </a:lnSpc>
            </a:pPr>
          </a:p>
          <a:p>
            <a:pPr algn="ctr">
              <a:lnSpc>
                <a:spcPts val="4079"/>
              </a:lnSpc>
            </a:pPr>
            <a:r>
              <a:rPr lang="en-US" spc="271" sz="3400">
                <a:solidFill>
                  <a:srgbClr val="01949A"/>
                </a:solidFill>
                <a:latin typeface="Raleway Bold"/>
              </a:rPr>
              <a:t>¿QUÉ PRÁCTICAS DEBEMOS POTENCIAR QUE HACEMOS POR MEDIO DEL CARIÑO?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539256" y="807107"/>
            <a:ext cx="3856362" cy="4336393"/>
            <a:chOff x="0" y="0"/>
            <a:chExt cx="5141816" cy="5781858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130348"/>
              <a:ext cx="5141816" cy="6642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pc="111" sz="2800">
                  <a:solidFill>
                    <a:srgbClr val="01949A"/>
                  </a:solidFill>
                  <a:latin typeface="Raleway"/>
                </a:rPr>
                <a:t>Actualidad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400645" y="0"/>
              <a:ext cx="4340527" cy="4340527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0046"/>
              </a:solidFill>
            </p:spPr>
          </p:sp>
        </p:grp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22972" y="1353623"/>
            <a:ext cx="2288931" cy="22889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2249" y="337534"/>
            <a:ext cx="17563503" cy="10034920"/>
            <a:chOff x="0" y="0"/>
            <a:chExt cx="71061566" cy="4060107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1061566" cy="40601078"/>
            </a:xfrm>
            <a:custGeom>
              <a:avLst/>
              <a:gdLst/>
              <a:ahLst/>
              <a:cxnLst/>
              <a:rect r="r" b="b" t="t" l="l"/>
              <a:pathLst>
                <a:path h="40601078" w="71061566">
                  <a:moveTo>
                    <a:pt x="70835509" y="0"/>
                  </a:moveTo>
                  <a:lnTo>
                    <a:pt x="0" y="0"/>
                  </a:lnTo>
                  <a:lnTo>
                    <a:pt x="0" y="40601078"/>
                  </a:lnTo>
                  <a:lnTo>
                    <a:pt x="71061566" y="40601078"/>
                  </a:lnTo>
                  <a:lnTo>
                    <a:pt x="71061566" y="0"/>
                  </a:lnTo>
                  <a:lnTo>
                    <a:pt x="70835509" y="0"/>
                  </a:lnTo>
                  <a:close/>
                  <a:moveTo>
                    <a:pt x="70835509" y="40375018"/>
                  </a:moveTo>
                  <a:lnTo>
                    <a:pt x="228600" y="40375018"/>
                  </a:lnTo>
                  <a:lnTo>
                    <a:pt x="228600" y="228600"/>
                  </a:lnTo>
                  <a:lnTo>
                    <a:pt x="70835509" y="228600"/>
                  </a:lnTo>
                  <a:lnTo>
                    <a:pt x="70835509" y="4037501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-772599" y="0"/>
            <a:ext cx="4711741" cy="3013513"/>
          </a:xfrm>
          <a:prstGeom prst="rect">
            <a:avLst/>
          </a:prstGeom>
          <a:solidFill>
            <a:srgbClr val="CD0046"/>
          </a:solidFill>
        </p:spPr>
      </p:sp>
      <p:sp>
        <p:nvSpPr>
          <p:cNvPr name="AutoShape 5" id="5"/>
          <p:cNvSpPr/>
          <p:nvPr/>
        </p:nvSpPr>
        <p:spPr>
          <a:xfrm rot="0">
            <a:off x="16027684" y="2061755"/>
            <a:ext cx="3190382" cy="7432698"/>
          </a:xfrm>
          <a:prstGeom prst="rect">
            <a:avLst/>
          </a:prstGeom>
          <a:solidFill>
            <a:srgbClr val="01949A"/>
          </a:solidFill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373867" y="369862"/>
            <a:ext cx="9802644" cy="95472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2249" y="337534"/>
            <a:ext cx="17563503" cy="10034920"/>
            <a:chOff x="0" y="0"/>
            <a:chExt cx="71061566" cy="4060107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1061566" cy="40601078"/>
            </a:xfrm>
            <a:custGeom>
              <a:avLst/>
              <a:gdLst/>
              <a:ahLst/>
              <a:cxnLst/>
              <a:rect r="r" b="b" t="t" l="l"/>
              <a:pathLst>
                <a:path h="40601078" w="71061566">
                  <a:moveTo>
                    <a:pt x="70835509" y="0"/>
                  </a:moveTo>
                  <a:lnTo>
                    <a:pt x="0" y="0"/>
                  </a:lnTo>
                  <a:lnTo>
                    <a:pt x="0" y="40601078"/>
                  </a:lnTo>
                  <a:lnTo>
                    <a:pt x="71061566" y="40601078"/>
                  </a:lnTo>
                  <a:lnTo>
                    <a:pt x="71061566" y="0"/>
                  </a:lnTo>
                  <a:lnTo>
                    <a:pt x="70835509" y="0"/>
                  </a:lnTo>
                  <a:close/>
                  <a:moveTo>
                    <a:pt x="70835509" y="40375018"/>
                  </a:moveTo>
                  <a:lnTo>
                    <a:pt x="228600" y="40375018"/>
                  </a:lnTo>
                  <a:lnTo>
                    <a:pt x="228600" y="228600"/>
                  </a:lnTo>
                  <a:lnTo>
                    <a:pt x="70835509" y="228600"/>
                  </a:lnTo>
                  <a:lnTo>
                    <a:pt x="70835509" y="4037501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-772599" y="0"/>
            <a:ext cx="4711741" cy="3013513"/>
          </a:xfrm>
          <a:prstGeom prst="rect">
            <a:avLst/>
          </a:prstGeom>
          <a:solidFill>
            <a:srgbClr val="CD0046"/>
          </a:solidFill>
        </p:spPr>
      </p:sp>
      <p:sp>
        <p:nvSpPr>
          <p:cNvPr name="AutoShape 5" id="5"/>
          <p:cNvSpPr/>
          <p:nvPr/>
        </p:nvSpPr>
        <p:spPr>
          <a:xfrm rot="0">
            <a:off x="16027684" y="2061755"/>
            <a:ext cx="3190382" cy="7432698"/>
          </a:xfrm>
          <a:prstGeom prst="rect">
            <a:avLst/>
          </a:prstGeom>
          <a:solidFill>
            <a:srgbClr val="01949A"/>
          </a:solidFill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205511" y="565272"/>
            <a:ext cx="11272227" cy="95757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55831" y="2157429"/>
            <a:ext cx="18015131" cy="10723154"/>
            <a:chOff x="0" y="0"/>
            <a:chExt cx="72888844" cy="4338565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r="r" b="b" t="t" l="l"/>
              <a:pathLst>
                <a:path h="43385659" w="72888841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084407" y="770080"/>
            <a:ext cx="9756326" cy="7281986"/>
            <a:chOff x="0" y="0"/>
            <a:chExt cx="39473893" cy="29462762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39473891" cy="29462763"/>
            </a:xfrm>
            <a:custGeom>
              <a:avLst/>
              <a:gdLst/>
              <a:ahLst/>
              <a:cxnLst/>
              <a:rect r="r" b="b" t="t" l="l"/>
              <a:pathLst>
                <a:path h="29462763" w="39473891">
                  <a:moveTo>
                    <a:pt x="39247834" y="0"/>
                  </a:moveTo>
                  <a:lnTo>
                    <a:pt x="0" y="0"/>
                  </a:lnTo>
                  <a:lnTo>
                    <a:pt x="0" y="29462763"/>
                  </a:lnTo>
                  <a:lnTo>
                    <a:pt x="39473891" y="29462763"/>
                  </a:lnTo>
                  <a:lnTo>
                    <a:pt x="39473891" y="0"/>
                  </a:lnTo>
                  <a:lnTo>
                    <a:pt x="39247834" y="0"/>
                  </a:lnTo>
                  <a:close/>
                  <a:moveTo>
                    <a:pt x="39247834" y="29236702"/>
                  </a:moveTo>
                  <a:lnTo>
                    <a:pt x="228600" y="29236702"/>
                  </a:lnTo>
                  <a:lnTo>
                    <a:pt x="228600" y="228600"/>
                  </a:lnTo>
                  <a:lnTo>
                    <a:pt x="39247834" y="228600"/>
                  </a:lnTo>
                  <a:lnTo>
                    <a:pt x="39247834" y="29236702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14878996" y="7519006"/>
            <a:ext cx="3769947" cy="3194627"/>
          </a:xfrm>
          <a:prstGeom prst="rect">
            <a:avLst/>
          </a:prstGeom>
          <a:solidFill>
            <a:srgbClr val="CD0046"/>
          </a:solidFill>
        </p:spPr>
      </p:sp>
      <p:sp>
        <p:nvSpPr>
          <p:cNvPr name="AutoShape 7" id="7"/>
          <p:cNvSpPr/>
          <p:nvPr/>
        </p:nvSpPr>
        <p:spPr>
          <a:xfrm rot="0">
            <a:off x="0" y="-1108305"/>
            <a:ext cx="5291306" cy="2216611"/>
          </a:xfrm>
          <a:prstGeom prst="rect">
            <a:avLst/>
          </a:prstGeom>
          <a:solidFill>
            <a:srgbClr val="01949A"/>
          </a:solidFill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747124" y="2349718"/>
            <a:ext cx="6057592" cy="7510949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324049" y="2370675"/>
            <a:ext cx="9493504" cy="8161988"/>
            <a:chOff x="0" y="0"/>
            <a:chExt cx="12658006" cy="10882651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0"/>
              <a:ext cx="12658006" cy="990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879"/>
                </a:lnSpc>
              </a:pPr>
              <a:r>
                <a:rPr lang="en-US" spc="391" sz="4899">
                  <a:solidFill>
                    <a:srgbClr val="01949A"/>
                  </a:solidFill>
                  <a:latin typeface="Raleway Bold"/>
                </a:rPr>
                <a:t>VIDA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793261"/>
              <a:ext cx="12658006" cy="91782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69288" indent="-334644" lvl="1">
                <a:lnSpc>
                  <a:spcPts val="4649"/>
                </a:lnSpc>
                <a:buFont typeface="Arial"/>
                <a:buChar char="•"/>
              </a:pPr>
              <a:r>
                <a:rPr lang="en-US" spc="123" sz="3099">
                  <a:solidFill>
                    <a:srgbClr val="CD0046"/>
                  </a:solidFill>
                  <a:latin typeface="Raleway"/>
                </a:rPr>
                <a:t>Nacimiento  21 de agosto de 1567 - Lyon</a:t>
              </a:r>
            </a:p>
            <a:p>
              <a:pPr marL="669288" indent="-334644" lvl="1">
                <a:lnSpc>
                  <a:spcPts val="4649"/>
                </a:lnSpc>
                <a:buFont typeface="Arial"/>
                <a:buChar char="•"/>
              </a:pPr>
              <a:r>
                <a:rPr lang="en-US" spc="123" sz="3099">
                  <a:solidFill>
                    <a:srgbClr val="CD0046"/>
                  </a:solidFill>
                  <a:latin typeface="Raleway"/>
                </a:rPr>
                <a:t>Pascua: 28 de diciembre de 1622</a:t>
              </a:r>
            </a:p>
            <a:p>
              <a:pPr marL="669288" indent="-334644" lvl="1">
                <a:lnSpc>
                  <a:spcPts val="4649"/>
                </a:lnSpc>
                <a:buFont typeface="Arial"/>
                <a:buChar char="•"/>
              </a:pPr>
              <a:r>
                <a:rPr lang="en-US" spc="123" sz="3099">
                  <a:solidFill>
                    <a:srgbClr val="CD0046"/>
                  </a:solidFill>
                  <a:latin typeface="Raleway"/>
                </a:rPr>
                <a:t>Canonizado en 1665</a:t>
              </a:r>
            </a:p>
            <a:p>
              <a:pPr marL="669288" indent="-334644" lvl="1">
                <a:lnSpc>
                  <a:spcPts val="4649"/>
                </a:lnSpc>
                <a:buFont typeface="Arial"/>
                <a:buChar char="•"/>
              </a:pPr>
              <a:r>
                <a:rPr lang="en-US" spc="123" sz="3099">
                  <a:solidFill>
                    <a:srgbClr val="CD0046"/>
                  </a:solidFill>
                  <a:latin typeface="Raleway"/>
                </a:rPr>
                <a:t>Familia noble, su padre sirvió como oficial en el ejército del rey de Francia,</a:t>
              </a:r>
            </a:p>
            <a:p>
              <a:pPr marL="669288" indent="-334644" lvl="1">
                <a:lnSpc>
                  <a:spcPts val="4649"/>
                </a:lnSpc>
                <a:buFont typeface="Arial"/>
                <a:buChar char="•"/>
              </a:pPr>
              <a:r>
                <a:rPr lang="en-US" spc="123" sz="3099">
                  <a:solidFill>
                    <a:srgbClr val="CD0046"/>
                  </a:solidFill>
                  <a:latin typeface="Raleway"/>
                </a:rPr>
                <a:t>Estudia  derecho en la Universidad de la Sorbona (Paris)</a:t>
              </a:r>
            </a:p>
            <a:p>
              <a:pPr marL="669288" indent="-334644" lvl="1">
                <a:lnSpc>
                  <a:spcPts val="4649"/>
                </a:lnSpc>
                <a:buFont typeface="Arial"/>
                <a:buChar char="•"/>
              </a:pPr>
              <a:r>
                <a:rPr lang="en-US" spc="123" sz="3099">
                  <a:solidFill>
                    <a:srgbClr val="CD0046"/>
                  </a:solidFill>
                  <a:latin typeface="Raleway"/>
                </a:rPr>
                <a:t>Juan Calvino había realizado una teología no católica sobre la predestinación</a:t>
              </a:r>
            </a:p>
            <a:p>
              <a:pPr marL="669288" indent="-334644" lvl="1">
                <a:lnSpc>
                  <a:spcPts val="4649"/>
                </a:lnSpc>
                <a:buFont typeface="Arial"/>
                <a:buChar char="•"/>
              </a:pPr>
              <a:r>
                <a:rPr lang="en-US" spc="123" sz="3099">
                  <a:solidFill>
                    <a:srgbClr val="CD0046"/>
                  </a:solidFill>
                  <a:latin typeface="Raleway"/>
                </a:rPr>
                <a:t> Ordenando sacerdote renuncia a los títulos familiares</a:t>
              </a:r>
            </a:p>
            <a:p>
              <a:pPr>
                <a:lnSpc>
                  <a:spcPts val="4200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55831" y="2157429"/>
            <a:ext cx="18015131" cy="10723154"/>
            <a:chOff x="0" y="0"/>
            <a:chExt cx="72888844" cy="4338565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r="r" b="b" t="t" l="l"/>
              <a:pathLst>
                <a:path h="43385659" w="72888841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084407" y="770080"/>
            <a:ext cx="9756326" cy="7281986"/>
            <a:chOff x="0" y="0"/>
            <a:chExt cx="39473893" cy="29462762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39473891" cy="29462763"/>
            </a:xfrm>
            <a:custGeom>
              <a:avLst/>
              <a:gdLst/>
              <a:ahLst/>
              <a:cxnLst/>
              <a:rect r="r" b="b" t="t" l="l"/>
              <a:pathLst>
                <a:path h="29462763" w="39473891">
                  <a:moveTo>
                    <a:pt x="39247834" y="0"/>
                  </a:moveTo>
                  <a:lnTo>
                    <a:pt x="0" y="0"/>
                  </a:lnTo>
                  <a:lnTo>
                    <a:pt x="0" y="29462763"/>
                  </a:lnTo>
                  <a:lnTo>
                    <a:pt x="39473891" y="29462763"/>
                  </a:lnTo>
                  <a:lnTo>
                    <a:pt x="39473891" y="0"/>
                  </a:lnTo>
                  <a:lnTo>
                    <a:pt x="39247834" y="0"/>
                  </a:lnTo>
                  <a:close/>
                  <a:moveTo>
                    <a:pt x="39247834" y="29236702"/>
                  </a:moveTo>
                  <a:lnTo>
                    <a:pt x="228600" y="29236702"/>
                  </a:lnTo>
                  <a:lnTo>
                    <a:pt x="228600" y="228600"/>
                  </a:lnTo>
                  <a:lnTo>
                    <a:pt x="39247834" y="228600"/>
                  </a:lnTo>
                  <a:lnTo>
                    <a:pt x="39247834" y="29236702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14878996" y="7519006"/>
            <a:ext cx="3769947" cy="3194627"/>
          </a:xfrm>
          <a:prstGeom prst="rect">
            <a:avLst/>
          </a:prstGeom>
          <a:solidFill>
            <a:srgbClr val="CD0046"/>
          </a:solidFill>
        </p:spPr>
      </p:sp>
      <p:sp>
        <p:nvSpPr>
          <p:cNvPr name="AutoShape 7" id="7"/>
          <p:cNvSpPr/>
          <p:nvPr/>
        </p:nvSpPr>
        <p:spPr>
          <a:xfrm rot="0">
            <a:off x="0" y="-1108305"/>
            <a:ext cx="5291306" cy="2216611"/>
          </a:xfrm>
          <a:prstGeom prst="rect">
            <a:avLst/>
          </a:prstGeom>
          <a:solidFill>
            <a:srgbClr val="01949A"/>
          </a:solidFill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935381" y="2101531"/>
            <a:ext cx="5521254" cy="7897732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324049" y="2370675"/>
            <a:ext cx="9493504" cy="8161988"/>
            <a:chOff x="0" y="0"/>
            <a:chExt cx="12658006" cy="10882651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0"/>
              <a:ext cx="12658006" cy="990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879"/>
                </a:lnSpc>
              </a:pPr>
              <a:r>
                <a:rPr lang="en-US" spc="391" sz="4899">
                  <a:solidFill>
                    <a:srgbClr val="01949A"/>
                  </a:solidFill>
                  <a:latin typeface="Raleway Bold"/>
                </a:rPr>
                <a:t>VIDA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793261"/>
              <a:ext cx="12658006" cy="91782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69288" indent="-334644" lvl="1">
                <a:lnSpc>
                  <a:spcPts val="4649"/>
                </a:lnSpc>
                <a:buFont typeface="Arial"/>
                <a:buChar char="•"/>
              </a:pPr>
              <a:r>
                <a:rPr lang="en-US" spc="123" sz="3099">
                  <a:solidFill>
                    <a:srgbClr val="CD0046"/>
                  </a:solidFill>
                  <a:latin typeface="Raleway"/>
                </a:rPr>
                <a:t>El calvinismo empezaba a extenderse por la región de Saboya</a:t>
              </a:r>
            </a:p>
            <a:p>
              <a:pPr marL="669288" indent="-334644" lvl="1">
                <a:lnSpc>
                  <a:spcPts val="4649"/>
                </a:lnSpc>
                <a:buFont typeface="Arial"/>
                <a:buChar char="•"/>
              </a:pPr>
              <a:r>
                <a:rPr lang="en-US" spc="123" sz="3099">
                  <a:solidFill>
                    <a:srgbClr val="CD0046"/>
                  </a:solidFill>
                  <a:latin typeface="Raleway"/>
                </a:rPr>
                <a:t>Francisco de Sales fue como misionero a Chablais (1594)</a:t>
              </a:r>
            </a:p>
            <a:p>
              <a:pPr marL="669288" indent="-334644" lvl="1">
                <a:lnSpc>
                  <a:spcPts val="4649"/>
                </a:lnSpc>
                <a:buFont typeface="Arial"/>
                <a:buChar char="•"/>
              </a:pPr>
              <a:r>
                <a:rPr lang="en-US" spc="123" sz="3099">
                  <a:solidFill>
                    <a:srgbClr val="CD0046"/>
                  </a:solidFill>
                  <a:latin typeface="Raleway"/>
                </a:rPr>
                <a:t>Tenía sus sermones impresos en hojas sueltas, que dejaba por la ciudad</a:t>
              </a:r>
            </a:p>
            <a:p>
              <a:pPr marL="669288" indent="-334644" lvl="1">
                <a:lnSpc>
                  <a:spcPts val="4649"/>
                </a:lnSpc>
                <a:buFont typeface="Arial"/>
                <a:buChar char="•"/>
              </a:pPr>
              <a:r>
                <a:rPr lang="en-US" spc="123" sz="3099">
                  <a:solidFill>
                    <a:srgbClr val="CD0046"/>
                  </a:solidFill>
                  <a:latin typeface="Raleway"/>
                </a:rPr>
                <a:t>Hubo pocas conversiones, pero cambió en 1597 </a:t>
              </a:r>
            </a:p>
            <a:p>
              <a:pPr marL="669288" indent="-334644" lvl="1">
                <a:lnSpc>
                  <a:spcPts val="4649"/>
                </a:lnSpc>
                <a:buFont typeface="Arial"/>
                <a:buChar char="•"/>
              </a:pPr>
              <a:r>
                <a:rPr lang="en-US" spc="123" sz="3099">
                  <a:solidFill>
                    <a:srgbClr val="CD0046"/>
                  </a:solidFill>
                  <a:latin typeface="Raleway"/>
                </a:rPr>
                <a:t>Nombrado obispo de Ginebra, Suiza, pero nunca pudo entrar debido al calvinismo. </a:t>
              </a:r>
            </a:p>
            <a:p>
              <a:pPr marL="669288" indent="-334644" lvl="1">
                <a:lnSpc>
                  <a:spcPts val="4649"/>
                </a:lnSpc>
                <a:buFont typeface="Arial"/>
                <a:buChar char="•"/>
              </a:pPr>
              <a:r>
                <a:rPr lang="en-US" spc="123" sz="3099">
                  <a:solidFill>
                    <a:srgbClr val="CD0046"/>
                  </a:solidFill>
                  <a:latin typeface="Raleway"/>
                </a:rPr>
                <a:t>Permaneció en Annecy (1602)</a:t>
              </a:r>
            </a:p>
            <a:p>
              <a:pPr>
                <a:lnSpc>
                  <a:spcPts val="4200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80417" y="615048"/>
            <a:ext cx="18015131" cy="10723154"/>
            <a:chOff x="0" y="0"/>
            <a:chExt cx="72888844" cy="4338565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r="r" b="b" t="t" l="l"/>
              <a:pathLst>
                <a:path h="43385659" w="72888841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881309" y="2281298"/>
            <a:ext cx="9756326" cy="9056904"/>
            <a:chOff x="0" y="0"/>
            <a:chExt cx="39473893" cy="3664404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39473891" cy="36644045"/>
            </a:xfrm>
            <a:custGeom>
              <a:avLst/>
              <a:gdLst/>
              <a:ahLst/>
              <a:cxnLst/>
              <a:rect r="r" b="b" t="t" l="l"/>
              <a:pathLst>
                <a:path h="36644045" w="39473891">
                  <a:moveTo>
                    <a:pt x="39247834" y="0"/>
                  </a:moveTo>
                  <a:lnTo>
                    <a:pt x="0" y="0"/>
                  </a:lnTo>
                  <a:lnTo>
                    <a:pt x="0" y="36644045"/>
                  </a:lnTo>
                  <a:lnTo>
                    <a:pt x="39473891" y="36644045"/>
                  </a:lnTo>
                  <a:lnTo>
                    <a:pt x="39473891" y="0"/>
                  </a:lnTo>
                  <a:lnTo>
                    <a:pt x="39247834" y="0"/>
                  </a:lnTo>
                  <a:close/>
                  <a:moveTo>
                    <a:pt x="39247834" y="36417985"/>
                  </a:moveTo>
                  <a:lnTo>
                    <a:pt x="228600" y="36417985"/>
                  </a:lnTo>
                  <a:lnTo>
                    <a:pt x="228600" y="228600"/>
                  </a:lnTo>
                  <a:lnTo>
                    <a:pt x="39247834" y="228600"/>
                  </a:lnTo>
                  <a:lnTo>
                    <a:pt x="39247834" y="36417985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15820790" y="5852756"/>
            <a:ext cx="2828154" cy="4860877"/>
          </a:xfrm>
          <a:prstGeom prst="rect">
            <a:avLst/>
          </a:prstGeom>
          <a:solidFill>
            <a:srgbClr val="01949A"/>
          </a:solidFill>
        </p:spPr>
      </p:sp>
      <p:sp>
        <p:nvSpPr>
          <p:cNvPr name="AutoShape 7" id="7"/>
          <p:cNvSpPr/>
          <p:nvPr/>
        </p:nvSpPr>
        <p:spPr>
          <a:xfrm rot="0">
            <a:off x="-1359743" y="-493257"/>
            <a:ext cx="2719485" cy="2216611"/>
          </a:xfrm>
          <a:prstGeom prst="rect">
            <a:avLst/>
          </a:prstGeom>
          <a:solidFill>
            <a:srgbClr val="CD0046"/>
          </a:solidFill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688124" y="1767806"/>
            <a:ext cx="9122055" cy="7700273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1019175" y="2740547"/>
            <a:ext cx="7600533" cy="7433382"/>
            <a:chOff x="0" y="0"/>
            <a:chExt cx="10134044" cy="9911176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0"/>
              <a:ext cx="10134044" cy="4030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968"/>
                </a:lnSpc>
              </a:pPr>
              <a:r>
                <a:rPr lang="en-US" spc="293" sz="5058">
                  <a:solidFill>
                    <a:srgbClr val="01949A"/>
                  </a:solidFill>
                  <a:latin typeface="Raleway Bold Italics"/>
                </a:rPr>
                <a:t>ESPIRITUALIDAD</a:t>
              </a:r>
            </a:p>
            <a:p>
              <a:pPr>
                <a:lnSpc>
                  <a:spcPts val="5968"/>
                </a:lnSpc>
              </a:pPr>
              <a:r>
                <a:rPr lang="en-US" spc="293" sz="5058">
                  <a:solidFill>
                    <a:srgbClr val="01949A"/>
                  </a:solidFill>
                  <a:latin typeface="Raleway Bold Italics"/>
                </a:rPr>
                <a:t>DE SAN</a:t>
              </a:r>
            </a:p>
            <a:p>
              <a:pPr>
                <a:lnSpc>
                  <a:spcPts val="5968"/>
                </a:lnSpc>
              </a:pPr>
              <a:r>
                <a:rPr lang="en-US" spc="293" sz="5058">
                  <a:solidFill>
                    <a:srgbClr val="01949A"/>
                  </a:solidFill>
                  <a:latin typeface="Raleway Bold Italics"/>
                </a:rPr>
                <a:t>FRANCISCO DE SALES 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4818498"/>
              <a:ext cx="8689308" cy="6601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13"/>
                </a:lnSpc>
              </a:pPr>
              <a:r>
                <a:rPr lang="en-US" spc="254" sz="3178">
                  <a:solidFill>
                    <a:srgbClr val="CD0046"/>
                  </a:solidFill>
                  <a:latin typeface="Raleway"/>
                </a:rPr>
                <a:t>SALESIANOS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6043505"/>
              <a:ext cx="8508715" cy="39151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6"/>
                </a:lnSpc>
              </a:pPr>
              <a:r>
                <a:rPr lang="en-US" spc="104" sz="2617">
                  <a:solidFill>
                    <a:srgbClr val="01949A"/>
                  </a:solidFill>
                  <a:latin typeface="Raleway"/>
                </a:rPr>
                <a:t>Nos llamaremos Salesianos: Juan Bosco hizo este propósito antes de su ordenación sacerdotal: «La caridad y la dulzura de san Francisco de Sales me guíen en todo momento»</a:t>
              </a:r>
            </a:p>
            <a:p>
              <a:pPr>
                <a:lnSpc>
                  <a:spcPts val="3926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80417" y="615048"/>
            <a:ext cx="18015131" cy="10723154"/>
            <a:chOff x="0" y="0"/>
            <a:chExt cx="72888844" cy="4338565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r="r" b="b" t="t" l="l"/>
              <a:pathLst>
                <a:path h="43385659" w="72888841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881309" y="2281298"/>
            <a:ext cx="9756326" cy="9056904"/>
            <a:chOff x="0" y="0"/>
            <a:chExt cx="39473893" cy="3664404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39473891" cy="36644045"/>
            </a:xfrm>
            <a:custGeom>
              <a:avLst/>
              <a:gdLst/>
              <a:ahLst/>
              <a:cxnLst/>
              <a:rect r="r" b="b" t="t" l="l"/>
              <a:pathLst>
                <a:path h="36644045" w="39473891">
                  <a:moveTo>
                    <a:pt x="39247834" y="0"/>
                  </a:moveTo>
                  <a:lnTo>
                    <a:pt x="0" y="0"/>
                  </a:lnTo>
                  <a:lnTo>
                    <a:pt x="0" y="36644045"/>
                  </a:lnTo>
                  <a:lnTo>
                    <a:pt x="39473891" y="36644045"/>
                  </a:lnTo>
                  <a:lnTo>
                    <a:pt x="39473891" y="0"/>
                  </a:lnTo>
                  <a:lnTo>
                    <a:pt x="39247834" y="0"/>
                  </a:lnTo>
                  <a:close/>
                  <a:moveTo>
                    <a:pt x="39247834" y="36417985"/>
                  </a:moveTo>
                  <a:lnTo>
                    <a:pt x="228600" y="36417985"/>
                  </a:lnTo>
                  <a:lnTo>
                    <a:pt x="228600" y="228600"/>
                  </a:lnTo>
                  <a:lnTo>
                    <a:pt x="39247834" y="228600"/>
                  </a:lnTo>
                  <a:lnTo>
                    <a:pt x="39247834" y="36417985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15820790" y="5852756"/>
            <a:ext cx="2828154" cy="4860877"/>
          </a:xfrm>
          <a:prstGeom prst="rect">
            <a:avLst/>
          </a:prstGeom>
          <a:solidFill>
            <a:srgbClr val="01949A"/>
          </a:solidFill>
        </p:spPr>
      </p:sp>
      <p:sp>
        <p:nvSpPr>
          <p:cNvPr name="AutoShape 7" id="7"/>
          <p:cNvSpPr/>
          <p:nvPr/>
        </p:nvSpPr>
        <p:spPr>
          <a:xfrm rot="0">
            <a:off x="-1359743" y="-493257"/>
            <a:ext cx="2719485" cy="2216611"/>
          </a:xfrm>
          <a:prstGeom prst="rect">
            <a:avLst/>
          </a:prstGeom>
          <a:solidFill>
            <a:srgbClr val="CD0046"/>
          </a:solidFill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985063" y="2120106"/>
            <a:ext cx="8530695" cy="6983091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028700" y="2403509"/>
            <a:ext cx="7600533" cy="1517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68"/>
              </a:lnSpc>
            </a:pPr>
            <a:r>
              <a:rPr lang="en-US" spc="293" sz="5058">
                <a:solidFill>
                  <a:srgbClr val="01949A"/>
                </a:solidFill>
                <a:latin typeface="Raleway Bold Italics"/>
              </a:rPr>
              <a:t>ESPIRITUALIDAD</a:t>
            </a:r>
          </a:p>
          <a:p>
            <a:pPr>
              <a:lnSpc>
                <a:spcPts val="5968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852854" y="3661547"/>
            <a:ext cx="7524537" cy="6424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6"/>
              </a:lnSpc>
            </a:pPr>
            <a:r>
              <a:rPr lang="en-US" spc="104" sz="2617">
                <a:solidFill>
                  <a:srgbClr val="01949A"/>
                </a:solidFill>
                <a:latin typeface="Raleway Bold"/>
              </a:rPr>
              <a:t>[El Oratorio] </a:t>
            </a:r>
            <a:r>
              <a:rPr lang="en-US" spc="104" sz="2617">
                <a:solidFill>
                  <a:srgbClr val="01949A"/>
                </a:solidFill>
                <a:latin typeface="Raleway"/>
              </a:rPr>
              <a:t>comenzó a denominarse de San Francisco de Sales […] porque nuestro ministerio exige gran calma y mansedumbre nos pusimos bajo la protección de este santo, a fin de que obtuviese de Dios la gracia de imitarlo en su extraordinaria mansedumbre y en la conquista de las almas»</a:t>
            </a:r>
          </a:p>
          <a:p>
            <a:pPr algn="ctr">
              <a:lnSpc>
                <a:spcPts val="3926"/>
              </a:lnSpc>
            </a:pPr>
          </a:p>
          <a:p>
            <a:pPr algn="ctr">
              <a:lnSpc>
                <a:spcPts val="3926"/>
              </a:lnSpc>
            </a:pPr>
            <a:r>
              <a:rPr lang="en-US" spc="47" sz="2617">
                <a:solidFill>
                  <a:srgbClr val="01949A"/>
                </a:solidFill>
                <a:latin typeface="Arimo Bold"/>
              </a:rPr>
              <a:t>Características</a:t>
            </a:r>
            <a:r>
              <a:rPr lang="en-US" spc="47" sz="2617">
                <a:solidFill>
                  <a:srgbClr val="01949A"/>
                </a:solidFill>
                <a:latin typeface="Arimo"/>
              </a:rPr>
              <a:t>: Verdadero pastor; Maestro de caridad; incansable trabajador por la salvación de las almas.</a:t>
            </a:r>
          </a:p>
          <a:p>
            <a:pPr>
              <a:lnSpc>
                <a:spcPts val="3926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B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1580" y="-1138849"/>
            <a:ext cx="18630919" cy="10723154"/>
            <a:chOff x="0" y="0"/>
            <a:chExt cx="75380309" cy="4338565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5380310" cy="43385659"/>
            </a:xfrm>
            <a:custGeom>
              <a:avLst/>
              <a:gdLst/>
              <a:ahLst/>
              <a:cxnLst/>
              <a:rect r="r" b="b" t="t" l="l"/>
              <a:pathLst>
                <a:path h="43385659" w="75380310">
                  <a:moveTo>
                    <a:pt x="75154247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5380310" y="43385659"/>
                  </a:lnTo>
                  <a:lnTo>
                    <a:pt x="75380310" y="0"/>
                  </a:lnTo>
                  <a:lnTo>
                    <a:pt x="75154247" y="0"/>
                  </a:lnTo>
                  <a:close/>
                  <a:moveTo>
                    <a:pt x="75154247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5154247" y="228600"/>
                  </a:lnTo>
                  <a:lnTo>
                    <a:pt x="75154247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3926546"/>
            <a:ext cx="3852005" cy="6666198"/>
            <a:chOff x="0" y="0"/>
            <a:chExt cx="15585134" cy="26971296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5585134" cy="26971296"/>
            </a:xfrm>
            <a:custGeom>
              <a:avLst/>
              <a:gdLst/>
              <a:ahLst/>
              <a:cxnLst/>
              <a:rect r="r" b="b" t="t" l="l"/>
              <a:pathLst>
                <a:path h="26971296" w="15585134">
                  <a:moveTo>
                    <a:pt x="15359073" y="0"/>
                  </a:moveTo>
                  <a:lnTo>
                    <a:pt x="0" y="0"/>
                  </a:lnTo>
                  <a:lnTo>
                    <a:pt x="0" y="26971296"/>
                  </a:lnTo>
                  <a:lnTo>
                    <a:pt x="15585134" y="26971296"/>
                  </a:lnTo>
                  <a:lnTo>
                    <a:pt x="15585134" y="0"/>
                  </a:lnTo>
                  <a:lnTo>
                    <a:pt x="15359073" y="0"/>
                  </a:lnTo>
                  <a:close/>
                  <a:moveTo>
                    <a:pt x="15359073" y="26745236"/>
                  </a:moveTo>
                  <a:lnTo>
                    <a:pt x="228600" y="26745236"/>
                  </a:lnTo>
                  <a:lnTo>
                    <a:pt x="228600" y="228600"/>
                  </a:lnTo>
                  <a:lnTo>
                    <a:pt x="15359073" y="228600"/>
                  </a:lnTo>
                  <a:lnTo>
                    <a:pt x="15359073" y="26745236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127342" y="1804675"/>
            <a:ext cx="1236872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40"/>
              </a:lnSpc>
            </a:pPr>
            <a:r>
              <a:rPr lang="en-US" spc="164" sz="5500">
                <a:solidFill>
                  <a:srgbClr val="CD0046"/>
                </a:solidFill>
                <a:latin typeface="Raleway Bold Italics"/>
              </a:rPr>
              <a:t>SÍNTESIS DE VIDA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406861" y="4853737"/>
            <a:ext cx="3095683" cy="4062623"/>
            <a:chOff x="0" y="0"/>
            <a:chExt cx="4127577" cy="541683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66675"/>
              <a:ext cx="4127577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pc="288" sz="3200">
                  <a:solidFill>
                    <a:srgbClr val="CD0046"/>
                  </a:solidFill>
                  <a:latin typeface="Raleway Italics"/>
                </a:rPr>
                <a:t>UNIDAD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207627"/>
              <a:ext cx="4127577" cy="42362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pc="26" sz="2600">
                  <a:solidFill>
                    <a:srgbClr val="01949A"/>
                  </a:solidFill>
                  <a:latin typeface="Raleway"/>
                </a:rPr>
                <a:t>Ser completamente de Dios, viviendo en plenitud la presencia en el mundo</a:t>
              </a:r>
            </a:p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291995" y="3926546"/>
            <a:ext cx="3852005" cy="6666198"/>
            <a:chOff x="0" y="0"/>
            <a:chExt cx="15585134" cy="26971296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5585134" cy="26971296"/>
            </a:xfrm>
            <a:custGeom>
              <a:avLst/>
              <a:gdLst/>
              <a:ahLst/>
              <a:cxnLst/>
              <a:rect r="r" b="b" t="t" l="l"/>
              <a:pathLst>
                <a:path h="26971296" w="15585134">
                  <a:moveTo>
                    <a:pt x="15359073" y="0"/>
                  </a:moveTo>
                  <a:lnTo>
                    <a:pt x="0" y="0"/>
                  </a:lnTo>
                  <a:lnTo>
                    <a:pt x="0" y="26971296"/>
                  </a:lnTo>
                  <a:lnTo>
                    <a:pt x="15585134" y="26971296"/>
                  </a:lnTo>
                  <a:lnTo>
                    <a:pt x="15585134" y="0"/>
                  </a:lnTo>
                  <a:lnTo>
                    <a:pt x="15359073" y="0"/>
                  </a:lnTo>
                  <a:close/>
                  <a:moveTo>
                    <a:pt x="15359073" y="26745236"/>
                  </a:moveTo>
                  <a:lnTo>
                    <a:pt x="228600" y="26745236"/>
                  </a:lnTo>
                  <a:lnTo>
                    <a:pt x="228600" y="228600"/>
                  </a:lnTo>
                  <a:lnTo>
                    <a:pt x="15359073" y="228600"/>
                  </a:lnTo>
                  <a:lnTo>
                    <a:pt x="15359073" y="26745236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5670156" y="4853737"/>
            <a:ext cx="3095683" cy="4526807"/>
            <a:chOff x="0" y="0"/>
            <a:chExt cx="4127577" cy="6035743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4127577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pc="288" sz="3200">
                  <a:solidFill>
                    <a:srgbClr val="CD0046"/>
                  </a:solidFill>
                  <a:latin typeface="Raleway Italics"/>
                </a:rPr>
                <a:t>CORAZÓN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216940"/>
              <a:ext cx="4127577" cy="48458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pc="26" sz="2600">
                  <a:solidFill>
                    <a:srgbClr val="01949A"/>
                  </a:solidFill>
                  <a:latin typeface="Raleway"/>
                </a:rPr>
                <a:t>Atravesado por dos flechas: el amor de Dios y el amor al prójimo</a:t>
              </a:r>
            </a:p>
            <a:p>
              <a:pPr algn="ctr">
                <a:lnSpc>
                  <a:spcPts val="3640"/>
                </a:lnSpc>
              </a:pPr>
              <a:r>
                <a:rPr lang="en-US" spc="26" sz="2600">
                  <a:solidFill>
                    <a:srgbClr val="01949A"/>
                  </a:solidFill>
                  <a:latin typeface="Raleway"/>
                </a:rPr>
                <a:t>Tratado, el del amor al prójimo y</a:t>
              </a:r>
              <a:r>
                <a:rPr lang="en-US" spc="26" sz="2600">
                  <a:solidFill>
                    <a:srgbClr val="01949A"/>
                  </a:solidFill>
                  <a:latin typeface="Raleway"/>
                </a:rPr>
                <a:t> sobre el amor de Dios 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548838" y="3926546"/>
            <a:ext cx="3852005" cy="6666198"/>
            <a:chOff x="0" y="0"/>
            <a:chExt cx="15585134" cy="26971296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15585134" cy="26971296"/>
            </a:xfrm>
            <a:custGeom>
              <a:avLst/>
              <a:gdLst/>
              <a:ahLst/>
              <a:cxnLst/>
              <a:rect r="r" b="b" t="t" l="l"/>
              <a:pathLst>
                <a:path h="26971296" w="15585134">
                  <a:moveTo>
                    <a:pt x="15359073" y="0"/>
                  </a:moveTo>
                  <a:lnTo>
                    <a:pt x="0" y="0"/>
                  </a:lnTo>
                  <a:lnTo>
                    <a:pt x="0" y="26971296"/>
                  </a:lnTo>
                  <a:lnTo>
                    <a:pt x="15585134" y="26971296"/>
                  </a:lnTo>
                  <a:lnTo>
                    <a:pt x="15585134" y="0"/>
                  </a:lnTo>
                  <a:lnTo>
                    <a:pt x="15359073" y="0"/>
                  </a:lnTo>
                  <a:close/>
                  <a:moveTo>
                    <a:pt x="15359073" y="26745236"/>
                  </a:moveTo>
                  <a:lnTo>
                    <a:pt x="228600" y="26745236"/>
                  </a:lnTo>
                  <a:lnTo>
                    <a:pt x="228600" y="228600"/>
                  </a:lnTo>
                  <a:lnTo>
                    <a:pt x="15359073" y="228600"/>
                  </a:lnTo>
                  <a:lnTo>
                    <a:pt x="15359073" y="26745236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9926999" y="4853737"/>
            <a:ext cx="3095683" cy="4053098"/>
            <a:chOff x="0" y="0"/>
            <a:chExt cx="4127577" cy="540413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66675"/>
              <a:ext cx="4127577" cy="6855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39"/>
                </a:lnSpc>
              </a:pPr>
              <a:r>
                <a:rPr lang="en-US" spc="279" sz="3099">
                  <a:solidFill>
                    <a:srgbClr val="CD0046"/>
                  </a:solidFill>
                  <a:latin typeface="Raleway Italics"/>
                </a:rPr>
                <a:t>PROVIDENCIA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194927"/>
              <a:ext cx="4127577" cy="42362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pc="26" sz="2600">
                  <a:solidFill>
                    <a:srgbClr val="01949A"/>
                  </a:solidFill>
                  <a:latin typeface="Raleway"/>
                </a:rPr>
                <a:t>S</a:t>
              </a:r>
              <a:r>
                <a:rPr lang="en-US" spc="26" sz="2600">
                  <a:solidFill>
                    <a:srgbClr val="01949A"/>
                  </a:solidFill>
                  <a:latin typeface="Raleway"/>
                </a:rPr>
                <a:t>anta indiferencia: confío sin reservas en el corazón de Dios</a:t>
              </a:r>
            </a:p>
            <a:p>
              <a:pPr algn="ctr">
                <a:lnSpc>
                  <a:spcPts val="3640"/>
                </a:lnSpc>
              </a:pPr>
            </a:p>
            <a:p>
              <a:pPr algn="ctr">
                <a:lnSpc>
                  <a:spcPts val="3640"/>
                </a:lnSpc>
              </a:pPr>
              <a:r>
                <a:rPr lang="en-US" spc="26" sz="2600">
                  <a:solidFill>
                    <a:srgbClr val="01949A"/>
                  </a:solidFill>
                  <a:latin typeface="Raleway"/>
                </a:rPr>
                <a:t>«Nada que pedir ni nada que rehusar» 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812132" y="3926546"/>
            <a:ext cx="3852005" cy="6666198"/>
            <a:chOff x="0" y="0"/>
            <a:chExt cx="15585134" cy="26971296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15585134" cy="26971296"/>
            </a:xfrm>
            <a:custGeom>
              <a:avLst/>
              <a:gdLst/>
              <a:ahLst/>
              <a:cxnLst/>
              <a:rect r="r" b="b" t="t" l="l"/>
              <a:pathLst>
                <a:path h="26971296" w="15585134">
                  <a:moveTo>
                    <a:pt x="15359073" y="0"/>
                  </a:moveTo>
                  <a:lnTo>
                    <a:pt x="0" y="0"/>
                  </a:lnTo>
                  <a:lnTo>
                    <a:pt x="0" y="26971296"/>
                  </a:lnTo>
                  <a:lnTo>
                    <a:pt x="15585134" y="26971296"/>
                  </a:lnTo>
                  <a:lnTo>
                    <a:pt x="15585134" y="0"/>
                  </a:lnTo>
                  <a:lnTo>
                    <a:pt x="15359073" y="0"/>
                  </a:lnTo>
                  <a:close/>
                  <a:moveTo>
                    <a:pt x="15359073" y="26745236"/>
                  </a:moveTo>
                  <a:lnTo>
                    <a:pt x="228600" y="26745236"/>
                  </a:lnTo>
                  <a:lnTo>
                    <a:pt x="228600" y="228600"/>
                  </a:lnTo>
                  <a:lnTo>
                    <a:pt x="15359073" y="228600"/>
                  </a:lnTo>
                  <a:lnTo>
                    <a:pt x="15359073" y="26745236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4190294" y="4853737"/>
            <a:ext cx="3095683" cy="3065672"/>
            <a:chOff x="0" y="0"/>
            <a:chExt cx="4127577" cy="4087563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-57150"/>
              <a:ext cx="4127577" cy="5786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pc="234" sz="2600">
                  <a:solidFill>
                    <a:srgbClr val="CD0046"/>
                  </a:solidFill>
                  <a:latin typeface="Raleway Italics"/>
                </a:rPr>
                <a:t>AMOREVOLEZZA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1097560"/>
              <a:ext cx="4127577" cy="3017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pc="26" sz="2600">
                  <a:solidFill>
                    <a:srgbClr val="01949A"/>
                  </a:solidFill>
                  <a:latin typeface="Raleway"/>
                </a:rPr>
                <a:t>No e</a:t>
              </a:r>
              <a:r>
                <a:rPr lang="en-US" spc="26" sz="2600">
                  <a:solidFill>
                    <a:srgbClr val="01949A"/>
                  </a:solidFill>
                  <a:latin typeface="Raleway"/>
                </a:rPr>
                <a:t>s cuestión solo de buenos modales. Es reconocer a un hermano en el otro.</a:t>
              </a:r>
            </a:p>
          </p:txBody>
        </p:sp>
      </p:grpSp>
      <p:sp>
        <p:nvSpPr>
          <p:cNvPr name="AutoShape 25" id="25"/>
          <p:cNvSpPr/>
          <p:nvPr/>
        </p:nvSpPr>
        <p:spPr>
          <a:xfrm rot="0">
            <a:off x="15496069" y="8925135"/>
            <a:ext cx="2791931" cy="2723730"/>
          </a:xfrm>
          <a:prstGeom prst="rect">
            <a:avLst/>
          </a:prstGeom>
          <a:solidFill>
            <a:srgbClr val="01949A"/>
          </a:solidFill>
        </p:spPr>
      </p:sp>
      <p:sp>
        <p:nvSpPr>
          <p:cNvPr name="AutoShape 26" id="26"/>
          <p:cNvSpPr/>
          <p:nvPr/>
        </p:nvSpPr>
        <p:spPr>
          <a:xfrm rot="0">
            <a:off x="-1218502" y="-333165"/>
            <a:ext cx="3480165" cy="1311040"/>
          </a:xfrm>
          <a:prstGeom prst="rect">
            <a:avLst/>
          </a:prstGeom>
          <a:solidFill>
            <a:srgbClr val="CD0046"/>
          </a:solid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2912" y="412912"/>
            <a:ext cx="17435566" cy="10324703"/>
            <a:chOff x="0" y="0"/>
            <a:chExt cx="70543935" cy="4177353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0543936" cy="41773534"/>
            </a:xfrm>
            <a:custGeom>
              <a:avLst/>
              <a:gdLst/>
              <a:ahLst/>
              <a:cxnLst/>
              <a:rect r="r" b="b" t="t" l="l"/>
              <a:pathLst>
                <a:path h="41773534" w="70543936">
                  <a:moveTo>
                    <a:pt x="70317872" y="0"/>
                  </a:moveTo>
                  <a:lnTo>
                    <a:pt x="0" y="0"/>
                  </a:lnTo>
                  <a:lnTo>
                    <a:pt x="0" y="41773534"/>
                  </a:lnTo>
                  <a:lnTo>
                    <a:pt x="70543936" y="41773534"/>
                  </a:lnTo>
                  <a:lnTo>
                    <a:pt x="70543936" y="0"/>
                  </a:lnTo>
                  <a:lnTo>
                    <a:pt x="70317872" y="0"/>
                  </a:lnTo>
                  <a:close/>
                  <a:moveTo>
                    <a:pt x="70317872" y="41547473"/>
                  </a:moveTo>
                  <a:lnTo>
                    <a:pt x="228600" y="41547473"/>
                  </a:lnTo>
                  <a:lnTo>
                    <a:pt x="228600" y="228600"/>
                  </a:lnTo>
                  <a:lnTo>
                    <a:pt x="70317872" y="228600"/>
                  </a:lnTo>
                  <a:lnTo>
                    <a:pt x="70317872" y="41547473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755831" y="-818762"/>
            <a:ext cx="18015131" cy="10723154"/>
            <a:chOff x="0" y="0"/>
            <a:chExt cx="72888844" cy="43385658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r="r" b="b" t="t" l="l"/>
              <a:pathLst>
                <a:path h="43385659" w="72888841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-755831" y="9258300"/>
            <a:ext cx="3443942" cy="1292185"/>
          </a:xfrm>
          <a:prstGeom prst="rect">
            <a:avLst/>
          </a:prstGeom>
          <a:solidFill>
            <a:srgbClr val="01949A"/>
          </a:solidFill>
        </p:spPr>
      </p:sp>
      <p:sp>
        <p:nvSpPr>
          <p:cNvPr name="AutoShape 7" id="7"/>
          <p:cNvSpPr/>
          <p:nvPr/>
        </p:nvSpPr>
        <p:spPr>
          <a:xfrm rot="0">
            <a:off x="16566029" y="945449"/>
            <a:ext cx="3443942" cy="3448187"/>
          </a:xfrm>
          <a:prstGeom prst="rect">
            <a:avLst/>
          </a:prstGeom>
          <a:solidFill>
            <a:srgbClr val="CD0046"/>
          </a:solidFill>
        </p:spPr>
      </p:sp>
      <p:grpSp>
        <p:nvGrpSpPr>
          <p:cNvPr name="Group 8" id="8"/>
          <p:cNvGrpSpPr/>
          <p:nvPr/>
        </p:nvGrpSpPr>
        <p:grpSpPr>
          <a:xfrm rot="0">
            <a:off x="7215819" y="4278103"/>
            <a:ext cx="3856362" cy="4336393"/>
            <a:chOff x="0" y="0"/>
            <a:chExt cx="5141816" cy="5781858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5130348"/>
              <a:ext cx="5141816" cy="6642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pc="111" sz="2800">
                  <a:solidFill>
                    <a:srgbClr val="01949A"/>
                  </a:solidFill>
                  <a:latin typeface="Raleway"/>
                </a:rPr>
                <a:t>Misión</a:t>
              </a:r>
            </a:p>
          </p:txBody>
        </p:sp>
        <p:grpSp>
          <p:nvGrpSpPr>
            <p:cNvPr name="Group 10" id="10"/>
            <p:cNvGrpSpPr/>
            <p:nvPr/>
          </p:nvGrpSpPr>
          <p:grpSpPr>
            <a:xfrm rot="0">
              <a:off x="400645" y="0"/>
              <a:ext cx="4340527" cy="4340527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0046"/>
              </a:solidFill>
            </p:spPr>
          </p:sp>
        </p:grpSp>
      </p:grpSp>
      <p:grpSp>
        <p:nvGrpSpPr>
          <p:cNvPr name="Group 12" id="12"/>
          <p:cNvGrpSpPr/>
          <p:nvPr/>
        </p:nvGrpSpPr>
        <p:grpSpPr>
          <a:xfrm rot="0">
            <a:off x="12057179" y="4278103"/>
            <a:ext cx="3856362" cy="4336393"/>
            <a:chOff x="0" y="0"/>
            <a:chExt cx="5141816" cy="5781858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5130348"/>
              <a:ext cx="5141816" cy="6642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pc="111" sz="2800">
                  <a:solidFill>
                    <a:srgbClr val="01949A"/>
                  </a:solidFill>
                  <a:latin typeface="Raleway"/>
                </a:rPr>
                <a:t>Actualidad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0">
              <a:off x="400645" y="0"/>
              <a:ext cx="4340527" cy="4340527"/>
              <a:chOff x="0" y="0"/>
              <a:chExt cx="6350000" cy="635000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0046"/>
              </a:solidFill>
            </p:spPr>
          </p:sp>
        </p:grpSp>
      </p:grpSp>
      <p:grpSp>
        <p:nvGrpSpPr>
          <p:cNvPr name="Group 16" id="16"/>
          <p:cNvGrpSpPr/>
          <p:nvPr/>
        </p:nvGrpSpPr>
        <p:grpSpPr>
          <a:xfrm rot="0">
            <a:off x="2278388" y="4278103"/>
            <a:ext cx="3856362" cy="4336393"/>
            <a:chOff x="0" y="0"/>
            <a:chExt cx="5141816" cy="5781858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5130348"/>
              <a:ext cx="5141816" cy="6642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pc="111" sz="2800">
                  <a:solidFill>
                    <a:srgbClr val="01949A"/>
                  </a:solidFill>
                  <a:latin typeface="Raleway"/>
                </a:rPr>
                <a:t>Comunicación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0">
              <a:off x="400645" y="0"/>
              <a:ext cx="4340527" cy="4340527"/>
              <a:chOff x="0" y="0"/>
              <a:chExt cx="6350000" cy="635000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0046"/>
              </a:solidFill>
            </p:spPr>
          </p:sp>
        </p:grpSp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86538" y="4888036"/>
            <a:ext cx="1488313" cy="2225514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840895" y="4824620"/>
            <a:ext cx="2288931" cy="2288931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3629760" y="1333804"/>
            <a:ext cx="11028479" cy="90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pc="348" sz="6000">
                <a:solidFill>
                  <a:srgbClr val="CD0046"/>
                </a:solidFill>
                <a:latin typeface="Raleway Bold Italics"/>
              </a:rPr>
              <a:t>ACENTUACIONES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648804" y="2650493"/>
            <a:ext cx="8963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pc="271" sz="3400">
                <a:solidFill>
                  <a:srgbClr val="01949A"/>
                </a:solidFill>
                <a:latin typeface="Raleway"/>
              </a:rPr>
              <a:t>DESAFÍOS PARA EL HOY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DAE5TX5hZQM</dc:identifier>
  <dcterms:modified xsi:type="dcterms:W3CDTF">2011-08-01T06:04:30Z</dcterms:modified>
  <cp:revision>1</cp:revision>
  <dc:title>“hagan todo por amor nada a la fuerza”</dc:title>
</cp:coreProperties>
</file>