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5715000" type="screen16x1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306"/>
    <a:srgbClr val="3366FF"/>
    <a:srgbClr val="35B1FD"/>
    <a:srgbClr val="FF3300"/>
    <a:srgbClr val="FF3399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4" y="-18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87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824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03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89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2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813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573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792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200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18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44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4271-E607-47F6-85B1-759285BC907D}" type="datetimeFigureOut">
              <a:rPr lang="es-CL" smtClean="0"/>
              <a:t>24-02-2022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7B19-8496-49DA-8CD4-CCA2FE491F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33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rchive.sdb.org/Documenti/Strenna-volleyball-ES-copy-MO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98"/>
          <a:stretch/>
        </p:blipFill>
        <p:spPr bwMode="auto">
          <a:xfrm>
            <a:off x="12188" y="0"/>
            <a:ext cx="9131812" cy="57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1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an distintos y tan parecidos | Boletin Salesian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86" b="28886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55576" y="3073524"/>
            <a:ext cx="3240360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>
                <a:solidFill>
                  <a:srgbClr val="FFFF00"/>
                </a:solidFill>
                <a:latin typeface="Myriad Pro Cond" pitchFamily="34" charset="0"/>
              </a:rPr>
              <a:t>SAN JUAN BOSCO</a:t>
            </a:r>
            <a:endParaRPr lang="es-CL" sz="2800" b="1" dirty="0">
              <a:solidFill>
                <a:srgbClr val="FFFF00"/>
              </a:solidFill>
              <a:latin typeface="Myriad Pro Cond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860032" y="3073524"/>
            <a:ext cx="3240360" cy="64807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 smtClean="0">
                <a:solidFill>
                  <a:srgbClr val="FFFF00"/>
                </a:solidFill>
                <a:latin typeface="Myriad Pro Cond" pitchFamily="34" charset="0"/>
              </a:rPr>
              <a:t>SAN FRANCISCO DE SALES</a:t>
            </a:r>
            <a:endParaRPr lang="es-CL" sz="2800" b="1" dirty="0">
              <a:solidFill>
                <a:srgbClr val="FFFF00"/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40882" b="4829"/>
          <a:stretch/>
        </p:blipFill>
        <p:spPr>
          <a:xfrm>
            <a:off x="0" y="40721"/>
            <a:ext cx="4767828" cy="5674279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281116" y="5190339"/>
            <a:ext cx="2448272" cy="44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rgbClr val="FFFF00"/>
                </a:solidFill>
                <a:latin typeface="Myriad Pro Cond" pitchFamily="34" charset="0"/>
              </a:rPr>
              <a:t>SAN FRANCISCO DE SALES</a:t>
            </a:r>
            <a:endParaRPr lang="es-CL" sz="2000" b="1" dirty="0">
              <a:solidFill>
                <a:srgbClr val="FFFF00"/>
              </a:solidFill>
              <a:latin typeface="Myriad Pro Con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07904" y="201671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Myriad Pro Cond" pitchFamily="34" charset="0"/>
              </a:rPr>
              <a:t>Nace en Castillo de Sales, Saboya, en 1567 /21-08. 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635896" y="40922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3703671" y="55752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Myriad Pro Cond" pitchFamily="34" charset="0"/>
              </a:rPr>
              <a:t>Fuerte influencia de su madre, </a:t>
            </a:r>
            <a:r>
              <a:rPr lang="es-CL" sz="2400" b="1" dirty="0" err="1" smtClean="0">
                <a:solidFill>
                  <a:srgbClr val="FF0000"/>
                </a:solidFill>
                <a:latin typeface="Myriad Pro Cond" pitchFamily="34" charset="0"/>
              </a:rPr>
              <a:t>Francoise</a:t>
            </a:r>
            <a:r>
              <a:rPr lang="es-CL" sz="2400" b="1" dirty="0" smtClean="0">
                <a:solidFill>
                  <a:srgbClr val="FF0000"/>
                </a:solidFill>
                <a:latin typeface="Myriad Pro Cond" pitchFamily="34" charset="0"/>
              </a:rPr>
              <a:t> de </a:t>
            </a:r>
            <a:r>
              <a:rPr lang="es-CL" sz="2400" b="1" dirty="0" err="1" smtClean="0">
                <a:solidFill>
                  <a:srgbClr val="FF0000"/>
                </a:solidFill>
                <a:latin typeface="Myriad Pro Cond" pitchFamily="34" charset="0"/>
              </a:rPr>
              <a:t>Boisy</a:t>
            </a:r>
            <a:r>
              <a:rPr lang="es-CL" sz="2400" dirty="0" smtClean="0">
                <a:latin typeface="Myriad Pro Cond" pitchFamily="34" charset="0"/>
              </a:rPr>
              <a:t>: </a:t>
            </a:r>
            <a:r>
              <a:rPr lang="es-CL" sz="2000" i="1" dirty="0" smtClean="0">
                <a:solidFill>
                  <a:srgbClr val="FF0000"/>
                </a:solidFill>
                <a:latin typeface="Myriad Pro Cond" pitchFamily="34" charset="0"/>
              </a:rPr>
              <a:t>«Ese niño debe pertenecer a Jesús para siempre»  </a:t>
            </a:r>
          </a:p>
          <a:p>
            <a:r>
              <a:rPr lang="es-CL" sz="2000" i="1" dirty="0" smtClean="0">
                <a:solidFill>
                  <a:srgbClr val="0070C0"/>
                </a:solidFill>
                <a:latin typeface="Myriad Pro Cond" pitchFamily="34" charset="0"/>
              </a:rPr>
              <a:t>«Cuando naciste te consagré a la Santísima Virgen»</a:t>
            </a:r>
            <a:endParaRPr lang="es-CL" sz="2000" i="1" dirty="0">
              <a:solidFill>
                <a:srgbClr val="0070C0"/>
              </a:solidFill>
              <a:latin typeface="Myriad Pro Cond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3631663" y="765081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3724796" y="1731357"/>
            <a:ext cx="51125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s-ES" sz="2400" dirty="0" smtClean="0">
                <a:latin typeface="Myriad Pro Cond" pitchFamily="34" charset="0"/>
              </a:rPr>
              <a:t>Fue nombrado obispo de Ginebra, Suiza, pero nunca pudo ocupar el cargo debido al calvinismo y permaneció en su residencia saboyana de </a:t>
            </a:r>
            <a:r>
              <a:rPr lang="es-ES" sz="2400" dirty="0" err="1" smtClean="0">
                <a:latin typeface="Myriad Pro Cond" pitchFamily="34" charset="0"/>
              </a:rPr>
              <a:t>Annecy</a:t>
            </a:r>
            <a:r>
              <a:rPr lang="es-ES" sz="2400" dirty="0" smtClean="0">
                <a:latin typeface="Myriad Pro Cond" pitchFamily="34" charset="0"/>
              </a:rPr>
              <a:t>.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652788" y="1892457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3688792" y="2873550"/>
            <a:ext cx="51125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</a:pPr>
            <a:r>
              <a:rPr lang="es-ES" sz="2400" dirty="0" smtClean="0">
                <a:latin typeface="Myriad Pro Cond" pitchFamily="34" charset="0"/>
              </a:rPr>
              <a:t>Procedente de una familia noble, eligió el camino de </a:t>
            </a:r>
          </a:p>
          <a:p>
            <a:pPr algn="just">
              <a:lnSpc>
                <a:spcPts val="2500"/>
              </a:lnSpc>
            </a:pPr>
            <a:r>
              <a:rPr lang="es-ES" sz="2400" dirty="0">
                <a:latin typeface="Myriad Pro Cond" pitchFamily="34" charset="0"/>
              </a:rPr>
              <a:t> </a:t>
            </a:r>
            <a:r>
              <a:rPr lang="es-ES" sz="2400" dirty="0" smtClean="0">
                <a:latin typeface="Myriad Pro Cond" pitchFamily="34" charset="0"/>
              </a:rPr>
              <a:t>                      fe cristiana dedicando su vida a Dios y   </a:t>
            </a:r>
          </a:p>
          <a:p>
            <a:pPr algn="just">
              <a:lnSpc>
                <a:spcPts val="2500"/>
              </a:lnSpc>
            </a:pPr>
            <a:r>
              <a:rPr lang="es-ES" sz="2400" dirty="0">
                <a:latin typeface="Myriad Pro Cond" pitchFamily="34" charset="0"/>
              </a:rPr>
              <a:t> </a:t>
            </a:r>
            <a:r>
              <a:rPr lang="es-ES" sz="2400" dirty="0" smtClean="0">
                <a:latin typeface="Myriad Pro Cond" pitchFamily="34" charset="0"/>
              </a:rPr>
              <a:t>                      </a:t>
            </a:r>
            <a:r>
              <a:rPr lang="es-ES" sz="2400" dirty="0" smtClean="0">
                <a:solidFill>
                  <a:srgbClr val="FF0000"/>
                </a:solidFill>
                <a:latin typeface="Myriad Pro Cond" pitchFamily="34" charset="0"/>
              </a:rPr>
              <a:t>renunció a todos sus títulos de nobleza</a:t>
            </a:r>
            <a:r>
              <a:rPr lang="es-ES" sz="2400" dirty="0" smtClean="0">
                <a:latin typeface="Myriad Pro Cond" pitchFamily="34" charset="0"/>
              </a:rPr>
              <a:t>.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616784" y="3034650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CuadroTexto"/>
          <p:cNvSpPr txBox="1"/>
          <p:nvPr/>
        </p:nvSpPr>
        <p:spPr>
          <a:xfrm>
            <a:off x="4377182" y="4003045"/>
            <a:ext cx="4587306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s-ES" sz="2400" dirty="0" smtClean="0">
                <a:latin typeface="Myriad Pro Cond" pitchFamily="34" charset="0"/>
              </a:rPr>
              <a:t>En la región de Saboya dominaba el calvinismo. Se preocupó de la reconversión de los católicos. 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283968" y="4164145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40882" b="4829"/>
          <a:stretch/>
        </p:blipFill>
        <p:spPr>
          <a:xfrm>
            <a:off x="0" y="40721"/>
            <a:ext cx="4767828" cy="567427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707904" y="201671"/>
            <a:ext cx="5112568" cy="1324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s-ES" sz="2400" dirty="0" smtClean="0">
                <a:latin typeface="Myriad Pro Cond" pitchFamily="34" charset="0"/>
              </a:rPr>
              <a:t>Francisco de Sales mantuvo correspondencia con la baronesa </a:t>
            </a:r>
            <a:r>
              <a:rPr lang="es-ES" sz="2400" b="1" dirty="0" smtClean="0">
                <a:latin typeface="Myriad Pro Cond" pitchFamily="34" charset="0"/>
              </a:rPr>
              <a:t>Juana Francisca de Chantal</a:t>
            </a:r>
            <a:r>
              <a:rPr lang="es-ES" sz="2400" dirty="0" smtClean="0">
                <a:latin typeface="Myriad Pro Cond" pitchFamily="34" charset="0"/>
              </a:rPr>
              <a:t>, la joven con la que se había encontrado en 1604 en Dijon. Ejerce un acompañamiento espiritual </a:t>
            </a:r>
            <a:r>
              <a:rPr lang="es-ES" sz="2400" dirty="0" err="1" smtClean="0">
                <a:latin typeface="Myriad Pro Cond" pitchFamily="34" charset="0"/>
              </a:rPr>
              <a:t>apostolar</a:t>
            </a:r>
            <a:r>
              <a:rPr lang="es-ES" sz="2400" dirty="0" smtClean="0">
                <a:latin typeface="Myriad Pro Cond" pitchFamily="34" charset="0"/>
              </a:rPr>
              <a:t>. 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635896" y="409228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Rectángulo"/>
          <p:cNvSpPr/>
          <p:nvPr/>
        </p:nvSpPr>
        <p:spPr>
          <a:xfrm>
            <a:off x="281116" y="5190339"/>
            <a:ext cx="2448272" cy="44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rgbClr val="FFFF00"/>
                </a:solidFill>
                <a:latin typeface="Myriad Pro Cond" pitchFamily="34" charset="0"/>
              </a:rPr>
              <a:t>SAN FRANCISCO DE SALES</a:t>
            </a:r>
            <a:endParaRPr lang="es-CL" sz="2000" b="1" dirty="0">
              <a:solidFill>
                <a:srgbClr val="FFFF00"/>
              </a:solidFill>
              <a:latin typeface="Myriad Pro Cond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07904" y="1633364"/>
            <a:ext cx="5112568" cy="70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s-ES" sz="2400" dirty="0" smtClean="0">
                <a:latin typeface="Myriad Pro Cond" pitchFamily="34" charset="0"/>
              </a:rPr>
              <a:t>En 1610 fundan la Orden de la Visitación de Santa María / También llamadas salesas.  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635896" y="1840921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3720397" y="2376080"/>
            <a:ext cx="5112568" cy="401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s-ES" sz="2400" dirty="0" smtClean="0">
                <a:latin typeface="Myriad Pro Cond" pitchFamily="34" charset="0"/>
              </a:rPr>
              <a:t>Patrono de los periodistas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3648389" y="2549769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5004048" y="2954476"/>
            <a:ext cx="38289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s-ES" sz="2400" dirty="0" smtClean="0">
                <a:latin typeface="Myriad Pro Cond" pitchFamily="34" charset="0"/>
              </a:rPr>
              <a:t>Textos: </a:t>
            </a:r>
            <a:r>
              <a:rPr lang="es-ES" sz="2400" b="1" dirty="0" smtClean="0">
                <a:solidFill>
                  <a:srgbClr val="FF0000"/>
                </a:solidFill>
                <a:latin typeface="Myriad Pro Cond" pitchFamily="34" charset="0"/>
              </a:rPr>
              <a:t>Controversias</a:t>
            </a:r>
            <a:r>
              <a:rPr lang="es-ES" sz="2400" b="1" dirty="0" smtClean="0">
                <a:latin typeface="Myriad Pro Cond" pitchFamily="34" charset="0"/>
              </a:rPr>
              <a:t> </a:t>
            </a:r>
            <a:r>
              <a:rPr lang="es-ES" sz="2400" dirty="0" smtClean="0">
                <a:latin typeface="Myriad Pro Cond" pitchFamily="34" charset="0"/>
              </a:rPr>
              <a:t>folletos repartidos en las casas en </a:t>
            </a:r>
            <a:r>
              <a:rPr lang="es-ES" sz="2400" dirty="0" err="1" smtClean="0">
                <a:latin typeface="Myriad Pro Cond" pitchFamily="34" charset="0"/>
              </a:rPr>
              <a:t>Chablais</a:t>
            </a:r>
            <a:r>
              <a:rPr lang="es-ES" sz="2400" dirty="0" smtClean="0">
                <a:latin typeface="Myriad Pro Cond" pitchFamily="34" charset="0"/>
              </a:rPr>
              <a:t>) , </a:t>
            </a:r>
            <a:r>
              <a:rPr lang="es-ES" sz="2400" b="1" dirty="0" smtClean="0">
                <a:solidFill>
                  <a:srgbClr val="FF0000"/>
                </a:solidFill>
                <a:latin typeface="Myriad Pro Cond" pitchFamily="34" charset="0"/>
              </a:rPr>
              <a:t>Introducción a la vida devota</a:t>
            </a:r>
            <a:r>
              <a:rPr lang="es-ES" sz="2400" dirty="0" smtClean="0">
                <a:latin typeface="Myriad Pro Cond" pitchFamily="34" charset="0"/>
              </a:rPr>
              <a:t> (a Filotea), </a:t>
            </a:r>
            <a:r>
              <a:rPr lang="es-ES" sz="2400" b="1" dirty="0" smtClean="0">
                <a:solidFill>
                  <a:srgbClr val="FF0000"/>
                </a:solidFill>
                <a:latin typeface="Myriad Pro Cond" pitchFamily="34" charset="0"/>
              </a:rPr>
              <a:t>tratado del amor de Dios</a:t>
            </a:r>
            <a:r>
              <a:rPr lang="es-ES" sz="2400" dirty="0" smtClean="0">
                <a:latin typeface="Myriad Pro Cond" pitchFamily="34" charset="0"/>
              </a:rPr>
              <a:t> (a </a:t>
            </a:r>
            <a:r>
              <a:rPr lang="es-ES" sz="2400" dirty="0" err="1" smtClean="0">
                <a:latin typeface="Myriad Pro Cond" pitchFamily="34" charset="0"/>
              </a:rPr>
              <a:t>Teótimo</a:t>
            </a:r>
            <a:r>
              <a:rPr lang="es-ES" sz="2400" dirty="0" smtClean="0">
                <a:latin typeface="Myriad Pro Cond" pitchFamily="34" charset="0"/>
              </a:rPr>
              <a:t>), etc. </a:t>
            </a:r>
            <a:r>
              <a:rPr lang="es-ES" sz="2400" dirty="0" smtClean="0">
                <a:solidFill>
                  <a:srgbClr val="0070C0"/>
                </a:solidFill>
                <a:latin typeface="Myriad Pro Cond" pitchFamily="34" charset="0"/>
              </a:rPr>
              <a:t>DOCTOR DE LA IGLESIA</a:t>
            </a:r>
            <a:endParaRPr lang="es-CL" sz="2400" dirty="0">
              <a:solidFill>
                <a:srgbClr val="0070C0"/>
              </a:solidFill>
              <a:latin typeface="Myriad Pro Cond" pitchFamily="34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4860032" y="3128165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CuadroTexto"/>
          <p:cNvSpPr txBox="1"/>
          <p:nvPr/>
        </p:nvSpPr>
        <p:spPr>
          <a:xfrm>
            <a:off x="4283968" y="4669894"/>
            <a:ext cx="4548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es-ES" sz="2400" dirty="0" smtClean="0">
                <a:latin typeface="Myriad Pro Cond" pitchFamily="34" charset="0"/>
              </a:rPr>
              <a:t>Clave de su éxito en la conversión de los calvinistas: LA BONDAD Y LA MANSEDUMBRE. </a:t>
            </a:r>
            <a:endParaRPr lang="es-CL" sz="2400" dirty="0">
              <a:latin typeface="Myriad Pro Cond" pitchFamily="34" charset="0"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4139952" y="4843583"/>
            <a:ext cx="72008" cy="7200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99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225063"/>
            <a:ext cx="4392487" cy="400110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 Todo por amor, nada a la fuerza»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4" t="40882" b="4829"/>
          <a:stretch/>
        </p:blipFill>
        <p:spPr>
          <a:xfrm>
            <a:off x="1786953" y="166651"/>
            <a:ext cx="1224136" cy="1086384"/>
          </a:xfrm>
          <a:prstGeom prst="rect">
            <a:avLst/>
          </a:prstGeom>
        </p:spPr>
      </p:pic>
      <p:pic>
        <p:nvPicPr>
          <p:cNvPr id="4098" name="Picture 2" descr="Don Bosco - Hozan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437" y="121196"/>
            <a:ext cx="1177293" cy="117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22 Rectángulo"/>
          <p:cNvSpPr/>
          <p:nvPr/>
        </p:nvSpPr>
        <p:spPr>
          <a:xfrm>
            <a:off x="4860032" y="1212480"/>
            <a:ext cx="4104456" cy="606128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«No con golpes, sino con amor, deberás ganarte a estos, tus hijos»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323529" y="2063758"/>
            <a:ext cx="4392486" cy="33085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endParaRPr lang="es-ES" sz="1400" dirty="0" smtClean="0">
              <a:solidFill>
                <a:schemeClr val="bg1"/>
              </a:solidFill>
              <a:latin typeface="Myriad Pro Cond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«Son muchos los biógrafos que aseguran que era de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temperamento colérico, fuerte, impaciente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, muy de su raza. Debido a ello, frecuentemente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la cólera hervía en su cabeza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, se sentía desazonado ante el lenguaje insolente o las acciones desconsideradas, le irritaba el desorden, su semblante cambiaba de color… Sin embargo, la lucha constante le llevan a esa dulzura.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No se debería, pues, hablar de una dulzura natural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, sino que habría que ver en ella el fruto logrado de un combate victorioso. </a:t>
            </a:r>
            <a:r>
              <a:rPr lang="es-ES" sz="1600" dirty="0" smtClean="0">
                <a:solidFill>
                  <a:schemeClr val="bg1"/>
                </a:solidFill>
                <a:latin typeface="Myriad Pro Cond" pitchFamily="34" charset="0"/>
              </a:rPr>
              <a:t>(</a:t>
            </a:r>
            <a:r>
              <a:rPr lang="es-ES" sz="1600" dirty="0" err="1" smtClean="0">
                <a:solidFill>
                  <a:schemeClr val="bg1"/>
                </a:solidFill>
                <a:latin typeface="Myriad Pro Cond" pitchFamily="34" charset="0"/>
              </a:rPr>
              <a:t>Alburquenque</a:t>
            </a:r>
            <a:r>
              <a:rPr lang="es-ES" sz="1600" dirty="0" smtClean="0">
                <a:solidFill>
                  <a:schemeClr val="bg1"/>
                </a:solidFill>
                <a:latin typeface="Myriad Pro Cond" pitchFamily="34" charset="0"/>
              </a:rPr>
              <a:t>, 2017)</a:t>
            </a:r>
          </a:p>
          <a:p>
            <a:pPr algn="ctr">
              <a:lnSpc>
                <a:spcPts val="2100"/>
              </a:lnSpc>
            </a:pPr>
            <a:endParaRPr lang="es-ES" sz="1600" dirty="0" smtClean="0">
              <a:solidFill>
                <a:schemeClr val="bg1"/>
              </a:solidFill>
              <a:latin typeface="Myriad Pro Cond" pitchFamily="34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4860032" y="2063758"/>
            <a:ext cx="4104456" cy="33496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endParaRPr lang="es-ES" sz="1050" dirty="0" smtClean="0">
              <a:solidFill>
                <a:schemeClr val="bg1"/>
              </a:solidFill>
              <a:latin typeface="Myriad Pro Cond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«Me abalancé a hacerles callar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con golpes y puñetazos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» </a:t>
            </a:r>
            <a:r>
              <a:rPr lang="es-ES" sz="1600" dirty="0" smtClean="0">
                <a:solidFill>
                  <a:schemeClr val="bg1"/>
                </a:solidFill>
                <a:latin typeface="Myriad Pro Cond" pitchFamily="34" charset="0"/>
              </a:rPr>
              <a:t>(Sueño 9 años)</a:t>
            </a:r>
          </a:p>
          <a:p>
            <a:pPr algn="ctr">
              <a:lnSpc>
                <a:spcPts val="1300"/>
              </a:lnSpc>
            </a:pPr>
            <a:endParaRPr lang="es-ES" sz="1600" dirty="0" smtClean="0">
              <a:solidFill>
                <a:schemeClr val="bg1"/>
              </a:solidFill>
              <a:latin typeface="Myriad Pro Cond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«Sentía gran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repugnancia a obedecer 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y a someterse. Tendía, a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defender tenazmente mis puntos de vista 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queriendo siempre hacer mis caprichos» </a:t>
            </a:r>
            <a:r>
              <a:rPr lang="es-ES" sz="1600" dirty="0" smtClean="0">
                <a:solidFill>
                  <a:schemeClr val="bg1"/>
                </a:solidFill>
                <a:latin typeface="Myriad Pro Cond" pitchFamily="34" charset="0"/>
              </a:rPr>
              <a:t>(Memorias Oratorio)</a:t>
            </a:r>
          </a:p>
          <a:p>
            <a:pPr algn="ctr">
              <a:lnSpc>
                <a:spcPts val="2100"/>
              </a:lnSpc>
            </a:pPr>
            <a:endParaRPr lang="es-ES" sz="1600" dirty="0" smtClean="0">
              <a:solidFill>
                <a:schemeClr val="bg1"/>
              </a:solidFill>
              <a:latin typeface="Myriad Pro Cond" pitchFamily="34" charset="0"/>
            </a:endParaRPr>
          </a:p>
          <a:p>
            <a:pPr algn="ctr">
              <a:lnSpc>
                <a:spcPts val="2100"/>
              </a:lnSpc>
            </a:pP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«Yo era </a:t>
            </a:r>
            <a:r>
              <a:rPr lang="es-ES" sz="2000" dirty="0" smtClean="0">
                <a:solidFill>
                  <a:srgbClr val="FFFF00"/>
                </a:solidFill>
                <a:latin typeface="Myriad Pro Cond" pitchFamily="34" charset="0"/>
              </a:rPr>
              <a:t>temido entre mis compañeros</a:t>
            </a:r>
            <a:r>
              <a:rPr lang="es-ES" sz="2000" dirty="0" smtClean="0">
                <a:solidFill>
                  <a:schemeClr val="bg1"/>
                </a:solidFill>
                <a:latin typeface="Myriad Pro Cond" pitchFamily="34" charset="0"/>
              </a:rPr>
              <a:t>, aun entre los mayores en edad y estatura, por mi coraje y mi fuerza vigorosa» </a:t>
            </a:r>
            <a:r>
              <a:rPr lang="es-ES" sz="1600" dirty="0" smtClean="0">
                <a:solidFill>
                  <a:schemeClr val="bg1"/>
                </a:solidFill>
                <a:latin typeface="Myriad Pro Cond" pitchFamily="34" charset="0"/>
              </a:rPr>
              <a:t>(Memorias Oratorio)</a:t>
            </a:r>
          </a:p>
          <a:p>
            <a:pPr algn="ctr">
              <a:lnSpc>
                <a:spcPts val="700"/>
              </a:lnSpc>
            </a:pPr>
            <a:endParaRPr lang="es-ES" sz="900" dirty="0" smtClean="0">
              <a:solidFill>
                <a:schemeClr val="bg1"/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3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5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67544" y="481236"/>
            <a:ext cx="7344816" cy="4752528"/>
          </a:xfrm>
          <a:prstGeom prst="rect">
            <a:avLst/>
          </a:prstGeom>
          <a:solidFill>
            <a:srgbClr val="FFEFEF"/>
          </a:solidFill>
          <a:ln>
            <a:solidFill>
              <a:srgbClr val="FFE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683568" y="697260"/>
            <a:ext cx="68407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smtClean="0">
                <a:latin typeface="Myriad Pro Cond" pitchFamily="34" charset="0"/>
              </a:rPr>
              <a:t>Para realizar nuestro servicio educativo y pastoral, Don Bosco nos legó el sistema preventivo. </a:t>
            </a:r>
            <a:r>
              <a:rPr lang="es-ES" sz="2200" i="1" dirty="0" smtClean="0">
                <a:solidFill>
                  <a:srgbClr val="FF0000"/>
                </a:solidFill>
                <a:latin typeface="Myriad Pro Cond" pitchFamily="34" charset="0"/>
              </a:rPr>
              <a:t>Este sistema descansa por entero en la razón, en la religión y en el amor:</a:t>
            </a:r>
            <a:r>
              <a:rPr lang="es-ES" sz="2200" dirty="0" smtClean="0">
                <a:latin typeface="Myriad Pro Cond" pitchFamily="34" charset="0"/>
              </a:rPr>
              <a:t> no apela a imposiciones, sino a los recursos de la inteligencia, del corazón y del anhelo de Dios, que todo hombre lleva en lo más profundo de su ser. </a:t>
            </a:r>
          </a:p>
          <a:p>
            <a:pPr algn="just"/>
            <a:endParaRPr lang="es-ES" sz="1200" dirty="0">
              <a:latin typeface="Myriad Pro Cond" pitchFamily="34" charset="0"/>
            </a:endParaRPr>
          </a:p>
          <a:p>
            <a:pPr algn="just"/>
            <a:r>
              <a:rPr lang="es-ES" sz="2200" dirty="0" smtClean="0">
                <a:latin typeface="Myriad Pro Cond" pitchFamily="34" charset="0"/>
              </a:rPr>
              <a:t>Asocia en una misma experiencia de vida a educadores y a jóvenes, dentro de un clima de familia, de confianza y de diálogo. </a:t>
            </a:r>
          </a:p>
          <a:p>
            <a:pPr algn="just"/>
            <a:endParaRPr lang="es-ES" sz="1400" dirty="0">
              <a:latin typeface="Myriad Pro Cond" pitchFamily="34" charset="0"/>
            </a:endParaRPr>
          </a:p>
          <a:p>
            <a:pPr algn="just"/>
            <a:r>
              <a:rPr lang="es-ES" sz="2200" dirty="0" smtClean="0">
                <a:latin typeface="Myriad Pro Cond" pitchFamily="34" charset="0"/>
              </a:rPr>
              <a:t>Imitando la paciencia de Dios acogemos a los jóvenes tal como se encuentra el desarrollo de su libertad. Los acompañamos, para que adquieran convicciones sólidas y progresivamente se vayan haciendo responsables del delicado proceso de crecimiento de su humanidad en la fe. </a:t>
            </a:r>
            <a:endParaRPr lang="es-CL" sz="2200" dirty="0">
              <a:latin typeface="Myriad Pro Cond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763688" y="1719953"/>
            <a:ext cx="5616624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730175" y="2082346"/>
            <a:ext cx="792088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lipse"/>
          <p:cNvSpPr/>
          <p:nvPr/>
        </p:nvSpPr>
        <p:spPr>
          <a:xfrm>
            <a:off x="6876255" y="276012"/>
            <a:ext cx="2088233" cy="144883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Myriad Pro Cond" pitchFamily="34" charset="0"/>
              </a:rPr>
              <a:t>NADA A LA FUERZA. </a:t>
            </a:r>
          </a:p>
          <a:p>
            <a:pPr algn="ctr"/>
            <a:r>
              <a:rPr lang="es-CL" sz="1600" dirty="0" smtClean="0">
                <a:latin typeface="Myriad Pro Cond" pitchFamily="34" charset="0"/>
              </a:rPr>
              <a:t>La libertad, don de Dios. </a:t>
            </a:r>
            <a:endParaRPr lang="es-CL" sz="1600" dirty="0">
              <a:latin typeface="Myriad Pro Cond" pitchFamily="34" charset="0"/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V="1">
            <a:off x="1907704" y="2082346"/>
            <a:ext cx="5544616" cy="1220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711836" y="2426672"/>
            <a:ext cx="619804" cy="0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Elipse"/>
          <p:cNvSpPr/>
          <p:nvPr/>
        </p:nvSpPr>
        <p:spPr>
          <a:xfrm>
            <a:off x="1920941" y="2061075"/>
            <a:ext cx="3024336" cy="79642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Myriad Pro Cond" pitchFamily="34" charset="0"/>
              </a:rPr>
              <a:t>PRESENCIA DE DIOS EN EL CORAZÓN HUMANO</a:t>
            </a:r>
            <a:endParaRPr lang="es-CL" sz="1600" dirty="0">
              <a:latin typeface="Myriad Pro Cond" pitchFamily="34" charset="0"/>
            </a:endParaRPr>
          </a:p>
        </p:txBody>
      </p:sp>
      <p:cxnSp>
        <p:nvCxnSpPr>
          <p:cNvPr id="30" name="29 Conector recto"/>
          <p:cNvCxnSpPr/>
          <p:nvPr/>
        </p:nvCxnSpPr>
        <p:spPr>
          <a:xfrm>
            <a:off x="4536645" y="2930728"/>
            <a:ext cx="2987683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730175" y="3289548"/>
            <a:ext cx="3985841" cy="0"/>
          </a:xfrm>
          <a:prstGeom prst="line">
            <a:avLst/>
          </a:prstGeom>
          <a:ln w="381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Elipse"/>
          <p:cNvSpPr/>
          <p:nvPr/>
        </p:nvSpPr>
        <p:spPr>
          <a:xfrm>
            <a:off x="5724128" y="2891335"/>
            <a:ext cx="3024336" cy="79642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Myriad Pro Cond" pitchFamily="34" charset="0"/>
              </a:rPr>
              <a:t>DULZURA Y AMABILIDAD DE TRATO</a:t>
            </a:r>
            <a:endParaRPr lang="es-CL" sz="1600" dirty="0">
              <a:latin typeface="Myriad Pro Cond" pitchFamily="34" charset="0"/>
            </a:endParaRPr>
          </a:p>
        </p:txBody>
      </p:sp>
      <p:cxnSp>
        <p:nvCxnSpPr>
          <p:cNvPr id="33" name="32 Conector recto"/>
          <p:cNvCxnSpPr/>
          <p:nvPr/>
        </p:nvCxnSpPr>
        <p:spPr>
          <a:xfrm>
            <a:off x="2915816" y="4153644"/>
            <a:ext cx="4536504" cy="0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730175" y="4513684"/>
            <a:ext cx="792088" cy="0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Elipse"/>
          <p:cNvSpPr/>
          <p:nvPr/>
        </p:nvSpPr>
        <p:spPr>
          <a:xfrm>
            <a:off x="7236296" y="4153644"/>
            <a:ext cx="1728192" cy="108012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Myriad Pro Cond" pitchFamily="34" charset="0"/>
              </a:rPr>
              <a:t>NECESIDAD DE UN GUÍA</a:t>
            </a:r>
            <a:endParaRPr lang="es-CL" sz="1600" dirty="0">
              <a:latin typeface="Myriad Pro Cond" pitchFamily="34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>
            <a:off x="763546" y="3793604"/>
            <a:ext cx="6760782" cy="0"/>
          </a:xfrm>
          <a:prstGeom prst="line">
            <a:avLst/>
          </a:prstGeom>
          <a:ln w="38100"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781801" y="4153644"/>
            <a:ext cx="1941294" cy="0"/>
          </a:xfrm>
          <a:prstGeom prst="line">
            <a:avLst/>
          </a:prstGeom>
          <a:ln w="38100">
            <a:solidFill>
              <a:srgbClr val="FF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Elipse"/>
          <p:cNvSpPr/>
          <p:nvPr/>
        </p:nvSpPr>
        <p:spPr>
          <a:xfrm>
            <a:off x="2843809" y="3793604"/>
            <a:ext cx="2101468" cy="1440159"/>
          </a:xfrm>
          <a:prstGeom prst="ellipse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latin typeface="Myriad Pro Cond" pitchFamily="34" charset="0"/>
              </a:rPr>
              <a:t>ACOGIDA DE LOS JÓVENES DESDE LA LIBERTAD</a:t>
            </a:r>
            <a:endParaRPr lang="es-CL" sz="1600" dirty="0"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0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11" grpId="0" animBg="1"/>
      <p:bldP spid="11" grpId="1" animBg="1"/>
      <p:bldP spid="29" grpId="0" animBg="1"/>
      <p:bldP spid="29" grpId="1" animBg="1"/>
      <p:bldP spid="32" grpId="0" animBg="1"/>
      <p:bldP spid="32" grpId="1" animBg="1"/>
      <p:bldP spid="36" grpId="0" animBg="1"/>
      <p:bldP spid="36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1633364"/>
            <a:ext cx="2160240" cy="1512168"/>
          </a:xfrm>
          <a:prstGeom prst="rect">
            <a:avLst/>
          </a:prstGeom>
          <a:solidFill>
            <a:srgbClr val="FA630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atin typeface="Myriad Pro Cond" pitchFamily="34" charset="0"/>
              </a:rPr>
              <a:t>AMBIENTE DE </a:t>
            </a:r>
          </a:p>
          <a:p>
            <a:pPr algn="ctr"/>
            <a:r>
              <a:rPr lang="es-ES" sz="3600" dirty="0" smtClean="0">
                <a:latin typeface="Myriad Pro Cond" pitchFamily="34" charset="0"/>
              </a:rPr>
              <a:t>FAMILIA </a:t>
            </a:r>
            <a:endParaRPr lang="es-CL" sz="3600" dirty="0"/>
          </a:p>
        </p:txBody>
      </p:sp>
      <p:sp>
        <p:nvSpPr>
          <p:cNvPr id="4" name="3 Rectángulo"/>
          <p:cNvSpPr/>
          <p:nvPr/>
        </p:nvSpPr>
        <p:spPr>
          <a:xfrm>
            <a:off x="3131840" y="1652549"/>
            <a:ext cx="5616624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ES" sz="2100" dirty="0" smtClean="0">
                <a:solidFill>
                  <a:srgbClr val="FA6306"/>
                </a:solidFill>
                <a:latin typeface="Myriad Pro Cond" pitchFamily="34" charset="0"/>
              </a:rPr>
              <a:t>Don Bosco quería que </a:t>
            </a:r>
            <a:r>
              <a:rPr lang="es-ES" sz="2100" b="1" dirty="0" smtClean="0">
                <a:solidFill>
                  <a:srgbClr val="FA6306"/>
                </a:solidFill>
                <a:latin typeface="Myriad Pro Cond" pitchFamily="34" charset="0"/>
              </a:rPr>
              <a:t>en sus ambientes cada uno se sintiera como en su propia casa</a:t>
            </a:r>
            <a:r>
              <a:rPr lang="es-ES" sz="2100" dirty="0" smtClean="0">
                <a:solidFill>
                  <a:srgbClr val="FA6306"/>
                </a:solidFill>
                <a:latin typeface="Myriad Pro Cond" pitchFamily="34" charset="0"/>
              </a:rPr>
              <a:t>. La casa salesiana se convierte en familia cuando el afecto es correspondido y todos, educadores y jóvenes, </a:t>
            </a:r>
            <a:r>
              <a:rPr lang="es-ES" sz="2100" b="1" dirty="0" smtClean="0">
                <a:solidFill>
                  <a:srgbClr val="FA6306"/>
                </a:solidFill>
                <a:latin typeface="Myriad Pro Cond" pitchFamily="34" charset="0"/>
              </a:rPr>
              <a:t>se sienten acogidos</a:t>
            </a:r>
            <a:r>
              <a:rPr lang="es-ES" sz="2100" dirty="0" smtClean="0">
                <a:solidFill>
                  <a:srgbClr val="FA6306"/>
                </a:solidFill>
                <a:latin typeface="Myriad Pro Cond" pitchFamily="34" charset="0"/>
              </a:rPr>
              <a:t> y responsables del bien común. </a:t>
            </a:r>
          </a:p>
          <a:p>
            <a:pPr algn="just">
              <a:lnSpc>
                <a:spcPts val="2200"/>
              </a:lnSpc>
            </a:pPr>
            <a:r>
              <a:rPr lang="es-ES" sz="1600" b="1" dirty="0" smtClean="0">
                <a:solidFill>
                  <a:srgbClr val="FF3300"/>
                </a:solidFill>
                <a:latin typeface="Myriad Pro Cond" pitchFamily="34" charset="0"/>
              </a:rPr>
              <a:t>Constituciones Salesianas 16</a:t>
            </a:r>
            <a:endParaRPr lang="es-CL" sz="1600" b="1" dirty="0">
              <a:solidFill>
                <a:srgbClr val="FF3300"/>
              </a:solidFill>
            </a:endParaRPr>
          </a:p>
        </p:txBody>
      </p:sp>
      <p:sp>
        <p:nvSpPr>
          <p:cNvPr id="5" name="4 Cheurón"/>
          <p:cNvSpPr/>
          <p:nvPr/>
        </p:nvSpPr>
        <p:spPr>
          <a:xfrm>
            <a:off x="2555776" y="2247829"/>
            <a:ext cx="576064" cy="576064"/>
          </a:xfrm>
          <a:prstGeom prst="chevr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7544" y="3577580"/>
            <a:ext cx="2160240" cy="1512168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Myriad Pro Cond" pitchFamily="34" charset="0"/>
              </a:rPr>
              <a:t>AMABILIDAD</a:t>
            </a:r>
          </a:p>
          <a:p>
            <a:pPr algn="ctr"/>
            <a:r>
              <a:rPr lang="es-ES" sz="2800" dirty="0" smtClean="0">
                <a:latin typeface="Myriad Pro Cond" pitchFamily="34" charset="0"/>
              </a:rPr>
              <a:t>SALESIANA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131840" y="3596765"/>
            <a:ext cx="5616624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ES" sz="2100" dirty="0" smtClean="0">
                <a:solidFill>
                  <a:srgbClr val="3366FF"/>
                </a:solidFill>
                <a:latin typeface="Myriad Pro Cond" pitchFamily="34" charset="0"/>
              </a:rPr>
              <a:t>Enviado a los jóvenes por Dios, el salesiano es abierto, cordial y está dispuesto a dar el primer paso y a acoger siempre con bondad, respeto y paciencia</a:t>
            </a:r>
          </a:p>
          <a:p>
            <a:pPr algn="just">
              <a:lnSpc>
                <a:spcPts val="2200"/>
              </a:lnSpc>
            </a:pPr>
            <a:r>
              <a:rPr lang="es-ES" sz="1600" b="1" dirty="0" smtClean="0">
                <a:solidFill>
                  <a:srgbClr val="3366FF"/>
                </a:solidFill>
                <a:latin typeface="Myriad Pro Cond" pitchFamily="34" charset="0"/>
              </a:rPr>
              <a:t>Constituciones Salesianas 15</a:t>
            </a:r>
            <a:endParaRPr lang="es-CL" sz="1600" b="1" dirty="0">
              <a:solidFill>
                <a:srgbClr val="3366FF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>
            <a:off x="2555776" y="4192045"/>
            <a:ext cx="576064" cy="576064"/>
          </a:xfrm>
          <a:prstGeom prst="chevr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253579"/>
            <a:ext cx="8280920" cy="803721"/>
          </a:xfrm>
          <a:prstGeom prst="rect">
            <a:avLst/>
          </a:prstGeom>
          <a:solidFill>
            <a:srgbClr val="FA630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latin typeface="Myriad Pro Cond" pitchFamily="34" charset="0"/>
              </a:rPr>
              <a:t>¿Cómo se traduce el Aguinaldo en nuestra CEP?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7662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11" grpId="0" animBg="1"/>
      <p:bldP spid="12" grpId="0"/>
      <p:bldP spid="1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553244"/>
            <a:ext cx="2160240" cy="24482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Myriad Pro Cond" pitchFamily="34" charset="0"/>
              </a:rPr>
              <a:t>CLIMA DE </a:t>
            </a:r>
          </a:p>
          <a:p>
            <a:pPr algn="ctr"/>
            <a:r>
              <a:rPr lang="es-ES" sz="3600" dirty="0" smtClean="0">
                <a:latin typeface="Myriad Pro Cond" pitchFamily="34" charset="0"/>
              </a:rPr>
              <a:t>CONVIVENCIA </a:t>
            </a:r>
            <a:r>
              <a:rPr lang="es-ES" sz="2800" dirty="0" smtClean="0">
                <a:latin typeface="Myriad Pro Cond" pitchFamily="34" charset="0"/>
              </a:rPr>
              <a:t>ESCOLAR</a:t>
            </a:r>
            <a:endParaRPr lang="es-CL" sz="2800" dirty="0"/>
          </a:p>
        </p:txBody>
      </p:sp>
      <p:sp>
        <p:nvSpPr>
          <p:cNvPr id="4" name="3 Rectángulo"/>
          <p:cNvSpPr/>
          <p:nvPr/>
        </p:nvSpPr>
        <p:spPr>
          <a:xfrm>
            <a:off x="3098047" y="553244"/>
            <a:ext cx="5616624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ES" sz="2100" dirty="0" smtClean="0">
                <a:solidFill>
                  <a:srgbClr val="C00000"/>
                </a:solidFill>
                <a:latin typeface="Myriad Pro Cond" pitchFamily="34" charset="0"/>
              </a:rPr>
              <a:t>Ámbito que afecta el bienestar y desarrollo </a:t>
            </a:r>
            <a:r>
              <a:rPr lang="es-ES" sz="2100" dirty="0" err="1" smtClean="0">
                <a:solidFill>
                  <a:srgbClr val="C00000"/>
                </a:solidFill>
                <a:latin typeface="Myriad Pro Cond" pitchFamily="34" charset="0"/>
              </a:rPr>
              <a:t>socioafectivo</a:t>
            </a:r>
            <a:r>
              <a:rPr lang="es-ES" sz="2100" dirty="0" smtClean="0">
                <a:solidFill>
                  <a:srgbClr val="C00000"/>
                </a:solidFill>
                <a:latin typeface="Myriad Pro Cond" pitchFamily="34" charset="0"/>
              </a:rPr>
              <a:t> de los estudiantes e </a:t>
            </a:r>
            <a:r>
              <a:rPr lang="es-ES" sz="2100" b="1" dirty="0" smtClean="0">
                <a:solidFill>
                  <a:srgbClr val="C00000"/>
                </a:solidFill>
                <a:latin typeface="Myriad Pro Cond" pitchFamily="34" charset="0"/>
              </a:rPr>
              <a:t>impacta significativamente </a:t>
            </a:r>
            <a:r>
              <a:rPr lang="es-ES" sz="2100" dirty="0" smtClean="0">
                <a:solidFill>
                  <a:srgbClr val="C00000"/>
                </a:solidFill>
                <a:latin typeface="Myriad Pro Cond" pitchFamily="34" charset="0"/>
              </a:rPr>
              <a:t>en la conducta, disposición y rendimiento de los distintos actores de la comunidad educativa. Un buen clima de convivencia permite que tanto los estudiantes como profesores y apoderados se sientan seguros dentro del establecimiento, y que perciban este último como un ambiente donde se aprende la relación con los demás, el valor de las diferencias, la solución de conflictos y el cuidado del entorno.</a:t>
            </a:r>
          </a:p>
          <a:p>
            <a:pPr algn="just">
              <a:lnSpc>
                <a:spcPts val="2200"/>
              </a:lnSpc>
            </a:pPr>
            <a:r>
              <a:rPr lang="es-ES" sz="1600" b="1" dirty="0" smtClean="0">
                <a:solidFill>
                  <a:srgbClr val="C00000"/>
                </a:solidFill>
                <a:latin typeface="Myriad Pro Cond" pitchFamily="34" charset="0"/>
              </a:rPr>
              <a:t>Estándares indicativos de calidad / Curriculum Nacional</a:t>
            </a:r>
            <a:endParaRPr lang="es-CL" sz="1600" b="1" dirty="0">
              <a:solidFill>
                <a:srgbClr val="C00000"/>
              </a:solidFill>
            </a:endParaRPr>
          </a:p>
        </p:txBody>
      </p:sp>
      <p:sp>
        <p:nvSpPr>
          <p:cNvPr id="5" name="4 Cheurón"/>
          <p:cNvSpPr/>
          <p:nvPr/>
        </p:nvSpPr>
        <p:spPr>
          <a:xfrm>
            <a:off x="2555776" y="1383733"/>
            <a:ext cx="576064" cy="576064"/>
          </a:xfrm>
          <a:prstGeom prst="chevr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7544" y="3577580"/>
            <a:ext cx="2160240" cy="15121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atin typeface="Myriad Pro Cond" pitchFamily="34" charset="0"/>
              </a:rPr>
              <a:t>CULTURA DEL </a:t>
            </a:r>
            <a:r>
              <a:rPr lang="es-ES" sz="3600" dirty="0" smtClean="0">
                <a:latin typeface="Myriad Pro Cond" pitchFamily="34" charset="0"/>
              </a:rPr>
              <a:t>BUEN TRATO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131840" y="3596765"/>
            <a:ext cx="5616624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ES" sz="2100" dirty="0" smtClean="0">
                <a:solidFill>
                  <a:schemeClr val="accent5">
                    <a:lumMod val="75000"/>
                  </a:schemeClr>
                </a:solidFill>
                <a:latin typeface="Myriad Pro Cond" pitchFamily="34" charset="0"/>
              </a:rPr>
              <a:t>Es promover la convivencia armoniosa de todas las personas propiciando el respeto, la participación y la confianza, sobre todo con niñas, niños y jóvenes. Se basa en el reconocimiento del otro, la empatía, la interacción igualitaria, el diálogo y la buena comunicación y la libertad. </a:t>
            </a:r>
          </a:p>
        </p:txBody>
      </p:sp>
      <p:sp>
        <p:nvSpPr>
          <p:cNvPr id="13" name="12 Cheurón"/>
          <p:cNvSpPr/>
          <p:nvPr/>
        </p:nvSpPr>
        <p:spPr>
          <a:xfrm>
            <a:off x="2555776" y="4192045"/>
            <a:ext cx="576064" cy="576064"/>
          </a:xfrm>
          <a:prstGeom prst="chevr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11" grpId="0" animBg="1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Rector Mayor – Boosco.or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76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Rector Mayor – Boosco.or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6" t="5224" r="14601"/>
          <a:stretch/>
        </p:blipFill>
        <p:spPr bwMode="auto">
          <a:xfrm>
            <a:off x="3383644" y="625252"/>
            <a:ext cx="2376712" cy="177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83568" y="2678720"/>
            <a:ext cx="7920880" cy="20287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endParaRPr lang="es-CL" sz="3600" dirty="0" smtClean="0">
              <a:latin typeface="Myriad Pro Cond" pitchFamily="34" charset="0"/>
            </a:endParaRPr>
          </a:p>
          <a:p>
            <a:pPr algn="ctr">
              <a:lnSpc>
                <a:spcPts val="3900"/>
              </a:lnSpc>
            </a:pPr>
            <a:r>
              <a:rPr lang="es-CL" sz="3600" dirty="0" smtClean="0">
                <a:latin typeface="Myriad Pro Cond" pitchFamily="34" charset="0"/>
              </a:rPr>
              <a:t>¿Cómo podemos vivir el </a:t>
            </a:r>
          </a:p>
          <a:p>
            <a:pPr algn="ctr">
              <a:lnSpc>
                <a:spcPts val="3900"/>
              </a:lnSpc>
            </a:pPr>
            <a:r>
              <a:rPr lang="es-CL" sz="3600" b="1" dirty="0" smtClean="0">
                <a:solidFill>
                  <a:srgbClr val="FA6306"/>
                </a:solidFill>
                <a:latin typeface="Myriad Pro Cond" pitchFamily="34" charset="0"/>
              </a:rPr>
              <a:t>Aguinaldo del Rector Mayor </a:t>
            </a:r>
          </a:p>
          <a:p>
            <a:pPr algn="ctr">
              <a:lnSpc>
                <a:spcPts val="3900"/>
              </a:lnSpc>
            </a:pPr>
            <a:r>
              <a:rPr lang="es-CL" sz="3600" dirty="0" smtClean="0">
                <a:latin typeface="Myriad Pro Cond" pitchFamily="34" charset="0"/>
              </a:rPr>
              <a:t>en nuestra comunidad educativo-pastoral?</a:t>
            </a:r>
          </a:p>
          <a:p>
            <a:pPr algn="ctr">
              <a:lnSpc>
                <a:spcPts val="1600"/>
              </a:lnSpc>
            </a:pPr>
            <a:r>
              <a:rPr lang="es-CL" sz="3600" dirty="0" smtClean="0">
                <a:solidFill>
                  <a:schemeClr val="bg1"/>
                </a:solidFill>
                <a:latin typeface="Myriad Pro Cond" pitchFamily="34" charset="0"/>
              </a:rPr>
              <a:t>?</a:t>
            </a:r>
            <a:endParaRPr lang="es-CL" sz="3600" dirty="0">
              <a:solidFill>
                <a:schemeClr val="bg1"/>
              </a:solidFill>
              <a:latin typeface="Myriad Pro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873</Words>
  <Application>Microsoft Office PowerPoint</Application>
  <PresentationFormat>Presentación en pantalla (16:10)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Osvaldo Valenzuela</dc:creator>
  <cp:lastModifiedBy>Osvaldo Valenzuela</cp:lastModifiedBy>
  <cp:revision>16</cp:revision>
  <dcterms:created xsi:type="dcterms:W3CDTF">2022-02-23T15:17:47Z</dcterms:created>
  <dcterms:modified xsi:type="dcterms:W3CDTF">2022-02-24T21:58:06Z</dcterms:modified>
</cp:coreProperties>
</file>