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5" r:id="rId7"/>
    <p:sldId id="262" r:id="rId8"/>
    <p:sldId id="263" r:id="rId9"/>
    <p:sldId id="264" r:id="rId10"/>
  </p:sldIdLst>
  <p:sldSz cx="9144000" cy="5715000" type="screen16x1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6306"/>
    <a:srgbClr val="3366FF"/>
    <a:srgbClr val="35B1FD"/>
    <a:srgbClr val="FF3300"/>
    <a:srgbClr val="FF3399"/>
    <a:srgbClr val="FFEF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204" y="-188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4271-E607-47F6-85B1-759285BC907D}" type="datetimeFigureOut">
              <a:rPr lang="es-CL" smtClean="0"/>
              <a:t>24-02-2022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27B19-8496-49DA-8CD4-CCA2FE491FE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26874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4271-E607-47F6-85B1-759285BC907D}" type="datetimeFigureOut">
              <a:rPr lang="es-CL" smtClean="0"/>
              <a:t>24-02-2022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27B19-8496-49DA-8CD4-CCA2FE491FE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78240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171979"/>
            <a:ext cx="2057400" cy="3656542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71979"/>
            <a:ext cx="6019800" cy="365654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4271-E607-47F6-85B1-759285BC907D}" type="datetimeFigureOut">
              <a:rPr lang="es-CL" smtClean="0"/>
              <a:t>24-02-2022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27B19-8496-49DA-8CD4-CCA2FE491FE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02032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4271-E607-47F6-85B1-759285BC907D}" type="datetimeFigureOut">
              <a:rPr lang="es-CL" smtClean="0"/>
              <a:t>24-02-2022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27B19-8496-49DA-8CD4-CCA2FE491FE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11890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3672418"/>
            <a:ext cx="7772400" cy="113506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4271-E607-47F6-85B1-759285BC907D}" type="datetimeFigureOut">
              <a:rPr lang="es-CL" smtClean="0"/>
              <a:t>24-02-2022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27B19-8496-49DA-8CD4-CCA2FE491FE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89205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000125"/>
            <a:ext cx="4038600" cy="282839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000125"/>
            <a:ext cx="4038600" cy="282839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4271-E607-47F6-85B1-759285BC907D}" type="datetimeFigureOut">
              <a:rPr lang="es-CL" smtClean="0"/>
              <a:t>24-02-2022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27B19-8496-49DA-8CD4-CCA2FE491FE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88130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866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7" y="1279261"/>
            <a:ext cx="4041775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7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4271-E607-47F6-85B1-759285BC907D}" type="datetimeFigureOut">
              <a:rPr lang="es-CL" smtClean="0"/>
              <a:t>24-02-2022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27B19-8496-49DA-8CD4-CCA2FE491FE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75732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4271-E607-47F6-85B1-759285BC907D}" type="datetimeFigureOut">
              <a:rPr lang="es-CL" smtClean="0"/>
              <a:t>24-02-2022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27B19-8496-49DA-8CD4-CCA2FE491FE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47927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4271-E607-47F6-85B1-759285BC907D}" type="datetimeFigureOut">
              <a:rPr lang="es-CL" smtClean="0"/>
              <a:t>24-02-2022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27B19-8496-49DA-8CD4-CCA2FE491FE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52000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2" y="227541"/>
            <a:ext cx="3008313" cy="96837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27543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2" y="1195918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4271-E607-47F6-85B1-759285BC907D}" type="datetimeFigureOut">
              <a:rPr lang="es-CL" smtClean="0"/>
              <a:t>24-02-2022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27B19-8496-49DA-8CD4-CCA2FE491FE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54182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4271-E607-47F6-85B1-759285BC907D}" type="datetimeFigureOut">
              <a:rPr lang="es-CL" smtClean="0"/>
              <a:t>24-02-2022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27B19-8496-49DA-8CD4-CCA2FE491FE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14444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28866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333501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834271-E607-47F6-85B1-759285BC907D}" type="datetimeFigureOut">
              <a:rPr lang="es-CL" smtClean="0"/>
              <a:t>24-02-2022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F27B19-8496-49DA-8CD4-CCA2FE491FE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32334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s://archive.sdb.org/Documenti/Strenna-volleyball-ES-copy-MOD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498"/>
          <a:stretch/>
        </p:blipFill>
        <p:spPr bwMode="auto">
          <a:xfrm>
            <a:off x="12188" y="0"/>
            <a:ext cx="9131812" cy="5715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4145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Tan distintos y tan parecidos | Boletin Salesiano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86" b="28886"/>
          <a:stretch/>
        </p:blipFill>
        <p:spPr bwMode="auto">
          <a:xfrm>
            <a:off x="0" y="0"/>
            <a:ext cx="9144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755576" y="3073524"/>
            <a:ext cx="3240360" cy="64807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800" b="1" dirty="0" smtClean="0">
                <a:solidFill>
                  <a:srgbClr val="FFFF00"/>
                </a:solidFill>
                <a:latin typeface="Myriad Pro Cond" pitchFamily="34" charset="0"/>
              </a:rPr>
              <a:t>SAN JUAN BOSCO</a:t>
            </a:r>
            <a:endParaRPr lang="es-CL" sz="2800" b="1" dirty="0">
              <a:solidFill>
                <a:srgbClr val="FFFF00"/>
              </a:solidFill>
              <a:latin typeface="Myriad Pro Cond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4860032" y="3073524"/>
            <a:ext cx="3240360" cy="64807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800" b="1" dirty="0" smtClean="0">
                <a:solidFill>
                  <a:srgbClr val="FFFF00"/>
                </a:solidFill>
                <a:latin typeface="Myriad Pro Cond" pitchFamily="34" charset="0"/>
              </a:rPr>
              <a:t>SAN FRANCISCO DE SALES</a:t>
            </a:r>
            <a:endParaRPr lang="es-CL" sz="2800" b="1" dirty="0">
              <a:solidFill>
                <a:srgbClr val="FFFF00"/>
              </a:solidFill>
              <a:latin typeface="Myriad Pro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0152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757" t="40882" b="4829"/>
          <a:stretch/>
        </p:blipFill>
        <p:spPr>
          <a:xfrm>
            <a:off x="0" y="40721"/>
            <a:ext cx="4767828" cy="5674279"/>
          </a:xfrm>
          <a:prstGeom prst="rect">
            <a:avLst/>
          </a:prstGeom>
        </p:spPr>
      </p:pic>
      <p:sp>
        <p:nvSpPr>
          <p:cNvPr id="7" name="6 Rectángulo"/>
          <p:cNvSpPr/>
          <p:nvPr/>
        </p:nvSpPr>
        <p:spPr>
          <a:xfrm>
            <a:off x="281116" y="5190339"/>
            <a:ext cx="2448272" cy="445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000" b="1" dirty="0" smtClean="0">
                <a:solidFill>
                  <a:srgbClr val="FFFF00"/>
                </a:solidFill>
                <a:latin typeface="Myriad Pro Cond" pitchFamily="34" charset="0"/>
              </a:rPr>
              <a:t>SAN FRANCISCO DE SALES</a:t>
            </a:r>
            <a:endParaRPr lang="es-CL" sz="2000" b="1" dirty="0">
              <a:solidFill>
                <a:srgbClr val="FFFF00"/>
              </a:solidFill>
              <a:latin typeface="Myriad Pro Cond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707904" y="201671"/>
            <a:ext cx="5112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 smtClean="0">
                <a:latin typeface="Myriad Pro Cond" pitchFamily="34" charset="0"/>
              </a:rPr>
              <a:t>Nace en Castillo de Sales, Saboya, en 1567 /21-08. </a:t>
            </a:r>
            <a:endParaRPr lang="es-CL" sz="2400" dirty="0">
              <a:latin typeface="Myriad Pro Cond" pitchFamily="34" charset="0"/>
            </a:endParaRPr>
          </a:p>
        </p:txBody>
      </p:sp>
      <p:sp>
        <p:nvSpPr>
          <p:cNvPr id="5" name="4 Elipse"/>
          <p:cNvSpPr/>
          <p:nvPr/>
        </p:nvSpPr>
        <p:spPr>
          <a:xfrm>
            <a:off x="3635896" y="409228"/>
            <a:ext cx="72008" cy="7200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8 CuadroTexto"/>
          <p:cNvSpPr txBox="1"/>
          <p:nvPr/>
        </p:nvSpPr>
        <p:spPr>
          <a:xfrm>
            <a:off x="3703671" y="557524"/>
            <a:ext cx="51125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 smtClean="0">
                <a:latin typeface="Myriad Pro Cond" pitchFamily="34" charset="0"/>
              </a:rPr>
              <a:t>Fuerte influencia de su madre, </a:t>
            </a:r>
            <a:r>
              <a:rPr lang="es-CL" sz="2400" b="1" dirty="0" err="1" smtClean="0">
                <a:solidFill>
                  <a:srgbClr val="FF0000"/>
                </a:solidFill>
                <a:latin typeface="Myriad Pro Cond" pitchFamily="34" charset="0"/>
              </a:rPr>
              <a:t>Francoise</a:t>
            </a:r>
            <a:r>
              <a:rPr lang="es-CL" sz="2400" b="1" dirty="0" smtClean="0">
                <a:solidFill>
                  <a:srgbClr val="FF0000"/>
                </a:solidFill>
                <a:latin typeface="Myriad Pro Cond" pitchFamily="34" charset="0"/>
              </a:rPr>
              <a:t> de </a:t>
            </a:r>
            <a:r>
              <a:rPr lang="es-CL" sz="2400" b="1" dirty="0" err="1" smtClean="0">
                <a:solidFill>
                  <a:srgbClr val="FF0000"/>
                </a:solidFill>
                <a:latin typeface="Myriad Pro Cond" pitchFamily="34" charset="0"/>
              </a:rPr>
              <a:t>Boisy</a:t>
            </a:r>
            <a:r>
              <a:rPr lang="es-CL" sz="2400" dirty="0" smtClean="0">
                <a:latin typeface="Myriad Pro Cond" pitchFamily="34" charset="0"/>
              </a:rPr>
              <a:t>: </a:t>
            </a:r>
            <a:r>
              <a:rPr lang="es-CL" sz="2000" i="1" dirty="0" smtClean="0">
                <a:solidFill>
                  <a:srgbClr val="FF0000"/>
                </a:solidFill>
                <a:latin typeface="Myriad Pro Cond" pitchFamily="34" charset="0"/>
              </a:rPr>
              <a:t>«Ese niño debe pertenecer a Jesús para siempre»  </a:t>
            </a:r>
          </a:p>
          <a:p>
            <a:r>
              <a:rPr lang="es-CL" sz="2000" i="1" dirty="0" smtClean="0">
                <a:solidFill>
                  <a:srgbClr val="0070C0"/>
                </a:solidFill>
                <a:latin typeface="Myriad Pro Cond" pitchFamily="34" charset="0"/>
              </a:rPr>
              <a:t>«Cuando naciste te consagré a la Santísima Virgen»</a:t>
            </a:r>
            <a:endParaRPr lang="es-CL" sz="2000" i="1" dirty="0">
              <a:solidFill>
                <a:srgbClr val="0070C0"/>
              </a:solidFill>
              <a:latin typeface="Myriad Pro Cond" pitchFamily="34" charset="0"/>
            </a:endParaRPr>
          </a:p>
        </p:txBody>
      </p:sp>
      <p:sp>
        <p:nvSpPr>
          <p:cNvPr id="10" name="9 Elipse"/>
          <p:cNvSpPr/>
          <p:nvPr/>
        </p:nvSpPr>
        <p:spPr>
          <a:xfrm>
            <a:off x="3631663" y="765081"/>
            <a:ext cx="72008" cy="7200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1" name="10 CuadroTexto"/>
          <p:cNvSpPr txBox="1"/>
          <p:nvPr/>
        </p:nvSpPr>
        <p:spPr>
          <a:xfrm>
            <a:off x="3724796" y="1731357"/>
            <a:ext cx="5112568" cy="1054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r>
              <a:rPr lang="es-ES" sz="2400" dirty="0" smtClean="0">
                <a:latin typeface="Myriad Pro Cond" pitchFamily="34" charset="0"/>
              </a:rPr>
              <a:t>Fue nombrado obispo de Ginebra, Suiza, pero nunca pudo ocupar el cargo debido al calvinismo y permaneció en su residencia saboyana de </a:t>
            </a:r>
            <a:r>
              <a:rPr lang="es-ES" sz="2400" dirty="0" err="1" smtClean="0">
                <a:latin typeface="Myriad Pro Cond" pitchFamily="34" charset="0"/>
              </a:rPr>
              <a:t>Annecy</a:t>
            </a:r>
            <a:r>
              <a:rPr lang="es-ES" sz="2400" dirty="0" smtClean="0">
                <a:latin typeface="Myriad Pro Cond" pitchFamily="34" charset="0"/>
              </a:rPr>
              <a:t>.</a:t>
            </a:r>
            <a:endParaRPr lang="es-CL" sz="2400" dirty="0">
              <a:latin typeface="Myriad Pro Cond" pitchFamily="34" charset="0"/>
            </a:endParaRPr>
          </a:p>
        </p:txBody>
      </p:sp>
      <p:sp>
        <p:nvSpPr>
          <p:cNvPr id="12" name="11 Elipse"/>
          <p:cNvSpPr/>
          <p:nvPr/>
        </p:nvSpPr>
        <p:spPr>
          <a:xfrm>
            <a:off x="3652788" y="1892457"/>
            <a:ext cx="72008" cy="7200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3" name="12 CuadroTexto"/>
          <p:cNvSpPr txBox="1"/>
          <p:nvPr/>
        </p:nvSpPr>
        <p:spPr>
          <a:xfrm>
            <a:off x="3688792" y="2873550"/>
            <a:ext cx="5112568" cy="1054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500"/>
              </a:lnSpc>
            </a:pPr>
            <a:r>
              <a:rPr lang="es-ES" sz="2400" dirty="0" smtClean="0">
                <a:latin typeface="Myriad Pro Cond" pitchFamily="34" charset="0"/>
              </a:rPr>
              <a:t>Procedente de una familia noble, eligió el camino de </a:t>
            </a:r>
          </a:p>
          <a:p>
            <a:pPr algn="just">
              <a:lnSpc>
                <a:spcPts val="2500"/>
              </a:lnSpc>
            </a:pPr>
            <a:r>
              <a:rPr lang="es-ES" sz="2400" dirty="0">
                <a:latin typeface="Myriad Pro Cond" pitchFamily="34" charset="0"/>
              </a:rPr>
              <a:t> </a:t>
            </a:r>
            <a:r>
              <a:rPr lang="es-ES" sz="2400" dirty="0" smtClean="0">
                <a:latin typeface="Myriad Pro Cond" pitchFamily="34" charset="0"/>
              </a:rPr>
              <a:t>                      fe cristiana dedicando su vida a Dios y   </a:t>
            </a:r>
          </a:p>
          <a:p>
            <a:pPr algn="just">
              <a:lnSpc>
                <a:spcPts val="2500"/>
              </a:lnSpc>
            </a:pPr>
            <a:r>
              <a:rPr lang="es-ES" sz="2400" dirty="0">
                <a:latin typeface="Myriad Pro Cond" pitchFamily="34" charset="0"/>
              </a:rPr>
              <a:t> </a:t>
            </a:r>
            <a:r>
              <a:rPr lang="es-ES" sz="2400" dirty="0" smtClean="0">
                <a:latin typeface="Myriad Pro Cond" pitchFamily="34" charset="0"/>
              </a:rPr>
              <a:t>                      </a:t>
            </a:r>
            <a:r>
              <a:rPr lang="es-ES" sz="2400" dirty="0" smtClean="0">
                <a:solidFill>
                  <a:srgbClr val="FF0000"/>
                </a:solidFill>
                <a:latin typeface="Myriad Pro Cond" pitchFamily="34" charset="0"/>
              </a:rPr>
              <a:t>renunció a todos sus títulos de nobleza</a:t>
            </a:r>
            <a:r>
              <a:rPr lang="es-ES" sz="2400" dirty="0" smtClean="0">
                <a:latin typeface="Myriad Pro Cond" pitchFamily="34" charset="0"/>
              </a:rPr>
              <a:t>.</a:t>
            </a:r>
            <a:endParaRPr lang="es-CL" sz="2400" dirty="0">
              <a:latin typeface="Myriad Pro Cond" pitchFamily="34" charset="0"/>
            </a:endParaRPr>
          </a:p>
        </p:txBody>
      </p:sp>
      <p:sp>
        <p:nvSpPr>
          <p:cNvPr id="14" name="13 Elipse"/>
          <p:cNvSpPr/>
          <p:nvPr/>
        </p:nvSpPr>
        <p:spPr>
          <a:xfrm>
            <a:off x="3616784" y="3034650"/>
            <a:ext cx="72008" cy="7200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5" name="14 CuadroTexto"/>
          <p:cNvSpPr txBox="1"/>
          <p:nvPr/>
        </p:nvSpPr>
        <p:spPr>
          <a:xfrm>
            <a:off x="4377182" y="4003045"/>
            <a:ext cx="4587306" cy="1054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r>
              <a:rPr lang="es-ES" sz="2400" dirty="0" smtClean="0">
                <a:latin typeface="Myriad Pro Cond" pitchFamily="34" charset="0"/>
              </a:rPr>
              <a:t>En la región de Saboya dominaba el calvinismo. Se preocupó de la reconversión de los católicos. </a:t>
            </a:r>
            <a:endParaRPr lang="es-CL" sz="2400" dirty="0">
              <a:latin typeface="Myriad Pro Cond" pitchFamily="34" charset="0"/>
            </a:endParaRPr>
          </a:p>
        </p:txBody>
      </p:sp>
      <p:sp>
        <p:nvSpPr>
          <p:cNvPr id="16" name="15 Elipse"/>
          <p:cNvSpPr/>
          <p:nvPr/>
        </p:nvSpPr>
        <p:spPr>
          <a:xfrm>
            <a:off x="4283968" y="4164145"/>
            <a:ext cx="72008" cy="7200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27998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9" grpId="0"/>
      <p:bldP spid="10" grpId="0" animBg="1"/>
      <p:bldP spid="11" grpId="0"/>
      <p:bldP spid="12" grpId="0" animBg="1"/>
      <p:bldP spid="13" grpId="0"/>
      <p:bldP spid="14" grpId="0" animBg="1"/>
      <p:bldP spid="15" grpId="0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757" t="40882" b="4829"/>
          <a:stretch/>
        </p:blipFill>
        <p:spPr>
          <a:xfrm>
            <a:off x="0" y="40721"/>
            <a:ext cx="4767828" cy="5674279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3707904" y="201671"/>
            <a:ext cx="5112568" cy="13244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400"/>
              </a:lnSpc>
            </a:pPr>
            <a:r>
              <a:rPr lang="es-ES" sz="2400" dirty="0" smtClean="0">
                <a:latin typeface="Myriad Pro Cond" pitchFamily="34" charset="0"/>
              </a:rPr>
              <a:t>Francisco de Sales mantuvo correspondencia con la baronesa </a:t>
            </a:r>
            <a:r>
              <a:rPr lang="es-ES" sz="2400" b="1" dirty="0" smtClean="0">
                <a:latin typeface="Myriad Pro Cond" pitchFamily="34" charset="0"/>
              </a:rPr>
              <a:t>Juana Francisca de Chantal</a:t>
            </a:r>
            <a:r>
              <a:rPr lang="es-ES" sz="2400" dirty="0" smtClean="0">
                <a:latin typeface="Myriad Pro Cond" pitchFamily="34" charset="0"/>
              </a:rPr>
              <a:t>, la joven con la que se había encontrado en 1604 en Dijon. Ejerce un acompañamiento espiritual </a:t>
            </a:r>
            <a:r>
              <a:rPr lang="es-ES" sz="2400" dirty="0" err="1" smtClean="0">
                <a:latin typeface="Myriad Pro Cond" pitchFamily="34" charset="0"/>
              </a:rPr>
              <a:t>apostolar</a:t>
            </a:r>
            <a:r>
              <a:rPr lang="es-ES" sz="2400" dirty="0" smtClean="0">
                <a:latin typeface="Myriad Pro Cond" pitchFamily="34" charset="0"/>
              </a:rPr>
              <a:t>. </a:t>
            </a:r>
            <a:endParaRPr lang="es-CL" sz="2400" dirty="0">
              <a:latin typeface="Myriad Pro Cond" pitchFamily="34" charset="0"/>
            </a:endParaRPr>
          </a:p>
        </p:txBody>
      </p:sp>
      <p:sp>
        <p:nvSpPr>
          <p:cNvPr id="5" name="4 Elipse"/>
          <p:cNvSpPr/>
          <p:nvPr/>
        </p:nvSpPr>
        <p:spPr>
          <a:xfrm>
            <a:off x="3635896" y="409228"/>
            <a:ext cx="72008" cy="7200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7" name="16 Rectángulo"/>
          <p:cNvSpPr/>
          <p:nvPr/>
        </p:nvSpPr>
        <p:spPr>
          <a:xfrm>
            <a:off x="281116" y="5190339"/>
            <a:ext cx="2448272" cy="445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000" b="1" dirty="0" smtClean="0">
                <a:solidFill>
                  <a:srgbClr val="FFFF00"/>
                </a:solidFill>
                <a:latin typeface="Myriad Pro Cond" pitchFamily="34" charset="0"/>
              </a:rPr>
              <a:t>SAN FRANCISCO DE SALES</a:t>
            </a:r>
            <a:endParaRPr lang="es-CL" sz="2000" b="1" dirty="0">
              <a:solidFill>
                <a:srgbClr val="FFFF00"/>
              </a:solidFill>
              <a:latin typeface="Myriad Pro Cond" pitchFamily="34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3707904" y="1633364"/>
            <a:ext cx="5112568" cy="7088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400"/>
              </a:lnSpc>
            </a:pPr>
            <a:r>
              <a:rPr lang="es-ES" sz="2400" dirty="0" smtClean="0">
                <a:latin typeface="Myriad Pro Cond" pitchFamily="34" charset="0"/>
              </a:rPr>
              <a:t>En 1610 fundan la Orden de la Visitación de Santa María / También llamadas salesas.  </a:t>
            </a:r>
            <a:endParaRPr lang="es-CL" sz="2400" dirty="0">
              <a:latin typeface="Myriad Pro Cond" pitchFamily="34" charset="0"/>
            </a:endParaRPr>
          </a:p>
        </p:txBody>
      </p:sp>
      <p:sp>
        <p:nvSpPr>
          <p:cNvPr id="19" name="18 Elipse"/>
          <p:cNvSpPr/>
          <p:nvPr/>
        </p:nvSpPr>
        <p:spPr>
          <a:xfrm>
            <a:off x="3635896" y="1840921"/>
            <a:ext cx="72008" cy="7200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0" name="19 CuadroTexto"/>
          <p:cNvSpPr txBox="1"/>
          <p:nvPr/>
        </p:nvSpPr>
        <p:spPr>
          <a:xfrm>
            <a:off x="3720397" y="2376080"/>
            <a:ext cx="5112568" cy="401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400"/>
              </a:lnSpc>
            </a:pPr>
            <a:r>
              <a:rPr lang="es-ES" sz="2400" dirty="0" smtClean="0">
                <a:latin typeface="Myriad Pro Cond" pitchFamily="34" charset="0"/>
              </a:rPr>
              <a:t>Patrono de los periodistas</a:t>
            </a:r>
            <a:endParaRPr lang="es-CL" sz="2400" dirty="0">
              <a:latin typeface="Myriad Pro Cond" pitchFamily="34" charset="0"/>
            </a:endParaRPr>
          </a:p>
        </p:txBody>
      </p:sp>
      <p:sp>
        <p:nvSpPr>
          <p:cNvPr id="21" name="20 Elipse"/>
          <p:cNvSpPr/>
          <p:nvPr/>
        </p:nvSpPr>
        <p:spPr>
          <a:xfrm>
            <a:off x="3648389" y="2549769"/>
            <a:ext cx="72008" cy="7200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2" name="21 CuadroTexto"/>
          <p:cNvSpPr txBox="1"/>
          <p:nvPr/>
        </p:nvSpPr>
        <p:spPr>
          <a:xfrm>
            <a:off x="5004048" y="2954476"/>
            <a:ext cx="382891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400"/>
              </a:lnSpc>
            </a:pPr>
            <a:r>
              <a:rPr lang="es-ES" sz="2400" dirty="0" smtClean="0">
                <a:latin typeface="Myriad Pro Cond" pitchFamily="34" charset="0"/>
              </a:rPr>
              <a:t>Textos: </a:t>
            </a:r>
            <a:r>
              <a:rPr lang="es-ES" sz="2400" b="1" dirty="0" smtClean="0">
                <a:solidFill>
                  <a:srgbClr val="FF0000"/>
                </a:solidFill>
                <a:latin typeface="Myriad Pro Cond" pitchFamily="34" charset="0"/>
              </a:rPr>
              <a:t>Controversias</a:t>
            </a:r>
            <a:r>
              <a:rPr lang="es-ES" sz="2400" b="1" dirty="0" smtClean="0">
                <a:latin typeface="Myriad Pro Cond" pitchFamily="34" charset="0"/>
              </a:rPr>
              <a:t> </a:t>
            </a:r>
            <a:r>
              <a:rPr lang="es-ES" sz="2400" dirty="0" smtClean="0">
                <a:latin typeface="Myriad Pro Cond" pitchFamily="34" charset="0"/>
              </a:rPr>
              <a:t>folletos repartidos en las casas en </a:t>
            </a:r>
            <a:r>
              <a:rPr lang="es-ES" sz="2400" dirty="0" err="1" smtClean="0">
                <a:latin typeface="Myriad Pro Cond" pitchFamily="34" charset="0"/>
              </a:rPr>
              <a:t>Chablais</a:t>
            </a:r>
            <a:r>
              <a:rPr lang="es-ES" sz="2400" dirty="0" smtClean="0">
                <a:latin typeface="Myriad Pro Cond" pitchFamily="34" charset="0"/>
              </a:rPr>
              <a:t>) , </a:t>
            </a:r>
            <a:r>
              <a:rPr lang="es-ES" sz="2400" b="1" dirty="0" smtClean="0">
                <a:solidFill>
                  <a:srgbClr val="FF0000"/>
                </a:solidFill>
                <a:latin typeface="Myriad Pro Cond" pitchFamily="34" charset="0"/>
              </a:rPr>
              <a:t>Introducción a la vida devota</a:t>
            </a:r>
            <a:r>
              <a:rPr lang="es-ES" sz="2400" dirty="0" smtClean="0">
                <a:latin typeface="Myriad Pro Cond" pitchFamily="34" charset="0"/>
              </a:rPr>
              <a:t> (a Filotea), </a:t>
            </a:r>
            <a:r>
              <a:rPr lang="es-ES" sz="2400" b="1" dirty="0" smtClean="0">
                <a:solidFill>
                  <a:srgbClr val="FF0000"/>
                </a:solidFill>
                <a:latin typeface="Myriad Pro Cond" pitchFamily="34" charset="0"/>
              </a:rPr>
              <a:t>tratado del amor de Dios</a:t>
            </a:r>
            <a:r>
              <a:rPr lang="es-ES" sz="2400" dirty="0" smtClean="0">
                <a:latin typeface="Myriad Pro Cond" pitchFamily="34" charset="0"/>
              </a:rPr>
              <a:t> (a </a:t>
            </a:r>
            <a:r>
              <a:rPr lang="es-ES" sz="2400" dirty="0" err="1" smtClean="0">
                <a:latin typeface="Myriad Pro Cond" pitchFamily="34" charset="0"/>
              </a:rPr>
              <a:t>Teótimo</a:t>
            </a:r>
            <a:r>
              <a:rPr lang="es-ES" sz="2400" dirty="0" smtClean="0">
                <a:latin typeface="Myriad Pro Cond" pitchFamily="34" charset="0"/>
              </a:rPr>
              <a:t>), etc. </a:t>
            </a:r>
            <a:r>
              <a:rPr lang="es-ES" sz="2400" dirty="0" smtClean="0">
                <a:solidFill>
                  <a:srgbClr val="0070C0"/>
                </a:solidFill>
                <a:latin typeface="Myriad Pro Cond" pitchFamily="34" charset="0"/>
              </a:rPr>
              <a:t>DOCTOR DE LA IGLESIA</a:t>
            </a:r>
            <a:endParaRPr lang="es-CL" sz="2400" dirty="0">
              <a:solidFill>
                <a:srgbClr val="0070C0"/>
              </a:solidFill>
              <a:latin typeface="Myriad Pro Cond" pitchFamily="34" charset="0"/>
            </a:endParaRPr>
          </a:p>
        </p:txBody>
      </p:sp>
      <p:sp>
        <p:nvSpPr>
          <p:cNvPr id="23" name="22 Elipse"/>
          <p:cNvSpPr/>
          <p:nvPr/>
        </p:nvSpPr>
        <p:spPr>
          <a:xfrm>
            <a:off x="4860032" y="3128165"/>
            <a:ext cx="72008" cy="7200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4" name="23 CuadroTexto"/>
          <p:cNvSpPr txBox="1"/>
          <p:nvPr/>
        </p:nvSpPr>
        <p:spPr>
          <a:xfrm>
            <a:off x="4283968" y="4669894"/>
            <a:ext cx="45489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400"/>
              </a:lnSpc>
            </a:pPr>
            <a:r>
              <a:rPr lang="es-ES" sz="2400" dirty="0" smtClean="0">
                <a:latin typeface="Myriad Pro Cond" pitchFamily="34" charset="0"/>
              </a:rPr>
              <a:t>Clave de su éxito en la conversión de los calvinistas: LA BONDAD Y LA MANSEDUMBRE. </a:t>
            </a:r>
            <a:endParaRPr lang="es-CL" sz="2400" dirty="0">
              <a:latin typeface="Myriad Pro Cond" pitchFamily="34" charset="0"/>
            </a:endParaRPr>
          </a:p>
        </p:txBody>
      </p:sp>
      <p:sp>
        <p:nvSpPr>
          <p:cNvPr id="25" name="24 Elipse"/>
          <p:cNvSpPr/>
          <p:nvPr/>
        </p:nvSpPr>
        <p:spPr>
          <a:xfrm>
            <a:off x="4139952" y="4843583"/>
            <a:ext cx="72008" cy="7200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09929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18" grpId="0"/>
      <p:bldP spid="19" grpId="0" animBg="1"/>
      <p:bldP spid="20" grpId="0"/>
      <p:bldP spid="21" grpId="0" animBg="1"/>
      <p:bldP spid="22" grpId="0"/>
      <p:bldP spid="23" grpId="0" animBg="1"/>
      <p:bldP spid="24" grpId="0"/>
      <p:bldP spid="2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23528" y="1225063"/>
            <a:ext cx="4392487" cy="400110"/>
          </a:xfrm>
          <a:prstGeom prst="rect">
            <a:avLst/>
          </a:prstGeom>
          <a:solidFill>
            <a:srgbClr val="FF3399"/>
          </a:solidFill>
          <a:ln>
            <a:solidFill>
              <a:srgbClr val="FF3399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ES" sz="2000" dirty="0" smtClean="0">
                <a:solidFill>
                  <a:schemeClr val="bg1"/>
                </a:solidFill>
                <a:latin typeface="Myriad Pro Cond" pitchFamily="34" charset="0"/>
              </a:rPr>
              <a:t>« Todo por amor, nada a la fuerza»</a:t>
            </a:r>
          </a:p>
        </p:txBody>
      </p:sp>
      <p:pic>
        <p:nvPicPr>
          <p:cNvPr id="20" name="19 Imagen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84" t="40882" b="4829"/>
          <a:stretch/>
        </p:blipFill>
        <p:spPr>
          <a:xfrm>
            <a:off x="1786953" y="166651"/>
            <a:ext cx="1224136" cy="1086384"/>
          </a:xfrm>
          <a:prstGeom prst="rect">
            <a:avLst/>
          </a:prstGeom>
        </p:spPr>
      </p:pic>
      <p:pic>
        <p:nvPicPr>
          <p:cNvPr id="4098" name="Picture 2" descr="Don Bosco - Hozan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3437" y="121196"/>
            <a:ext cx="1177293" cy="1177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22 Rectángulo"/>
          <p:cNvSpPr/>
          <p:nvPr/>
        </p:nvSpPr>
        <p:spPr>
          <a:xfrm>
            <a:off x="4860032" y="1212480"/>
            <a:ext cx="4104456" cy="606128"/>
          </a:xfrm>
          <a:prstGeom prst="rect">
            <a:avLst/>
          </a:prstGeom>
          <a:solidFill>
            <a:srgbClr val="FF3399"/>
          </a:solidFill>
          <a:ln>
            <a:solidFill>
              <a:srgbClr val="FF3399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ts val="2000"/>
              </a:lnSpc>
            </a:pPr>
            <a:r>
              <a:rPr lang="es-ES" sz="2000" dirty="0" smtClean="0">
                <a:solidFill>
                  <a:schemeClr val="bg1"/>
                </a:solidFill>
                <a:latin typeface="Myriad Pro Cond" pitchFamily="34" charset="0"/>
              </a:rPr>
              <a:t>«No con golpes, sino con amor, deberás ganarte a estos, tus hijos»</a:t>
            </a:r>
          </a:p>
        </p:txBody>
      </p:sp>
      <p:sp>
        <p:nvSpPr>
          <p:cNvPr id="25" name="24 Rectángulo"/>
          <p:cNvSpPr/>
          <p:nvPr/>
        </p:nvSpPr>
        <p:spPr>
          <a:xfrm>
            <a:off x="323529" y="2063758"/>
            <a:ext cx="4392486" cy="330859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ts val="2100"/>
              </a:lnSpc>
            </a:pPr>
            <a:endParaRPr lang="es-ES" sz="1400" dirty="0" smtClean="0">
              <a:solidFill>
                <a:schemeClr val="bg1"/>
              </a:solidFill>
              <a:latin typeface="Myriad Pro Cond" pitchFamily="34" charset="0"/>
            </a:endParaRPr>
          </a:p>
          <a:p>
            <a:pPr algn="ctr">
              <a:lnSpc>
                <a:spcPts val="2100"/>
              </a:lnSpc>
            </a:pPr>
            <a:r>
              <a:rPr lang="es-ES" sz="2000" dirty="0" smtClean="0">
                <a:solidFill>
                  <a:schemeClr val="bg1"/>
                </a:solidFill>
                <a:latin typeface="Myriad Pro Cond" pitchFamily="34" charset="0"/>
              </a:rPr>
              <a:t>«Son muchos los biógrafos que aseguran que era de </a:t>
            </a:r>
            <a:r>
              <a:rPr lang="es-ES" sz="2000" dirty="0" smtClean="0">
                <a:solidFill>
                  <a:srgbClr val="FFFF00"/>
                </a:solidFill>
                <a:latin typeface="Myriad Pro Cond" pitchFamily="34" charset="0"/>
              </a:rPr>
              <a:t>temperamento colérico, fuerte, impaciente</a:t>
            </a:r>
            <a:r>
              <a:rPr lang="es-ES" sz="2000" dirty="0" smtClean="0">
                <a:solidFill>
                  <a:schemeClr val="bg1"/>
                </a:solidFill>
                <a:latin typeface="Myriad Pro Cond" pitchFamily="34" charset="0"/>
              </a:rPr>
              <a:t>, muy de su raza. Debido a ello, frecuentemente </a:t>
            </a:r>
            <a:r>
              <a:rPr lang="es-ES" sz="2000" dirty="0" smtClean="0">
                <a:solidFill>
                  <a:srgbClr val="FFFF00"/>
                </a:solidFill>
                <a:latin typeface="Myriad Pro Cond" pitchFamily="34" charset="0"/>
              </a:rPr>
              <a:t>la cólera hervía en su cabeza</a:t>
            </a:r>
            <a:r>
              <a:rPr lang="es-ES" sz="2000" dirty="0" smtClean="0">
                <a:solidFill>
                  <a:schemeClr val="bg1"/>
                </a:solidFill>
                <a:latin typeface="Myriad Pro Cond" pitchFamily="34" charset="0"/>
              </a:rPr>
              <a:t>, se sentía desazonado ante el lenguaje insolente o las acciones desconsideradas, le irritaba el desorden, su semblante cambiaba de color… Sin embargo, la lucha constante le llevan a esa dulzura. </a:t>
            </a:r>
            <a:r>
              <a:rPr lang="es-ES" sz="2000" dirty="0" smtClean="0">
                <a:solidFill>
                  <a:srgbClr val="FFFF00"/>
                </a:solidFill>
                <a:latin typeface="Myriad Pro Cond" pitchFamily="34" charset="0"/>
              </a:rPr>
              <a:t>No se debería, pues, hablar de una dulzura natural</a:t>
            </a:r>
            <a:r>
              <a:rPr lang="es-ES" sz="2000" dirty="0" smtClean="0">
                <a:solidFill>
                  <a:schemeClr val="bg1"/>
                </a:solidFill>
                <a:latin typeface="Myriad Pro Cond" pitchFamily="34" charset="0"/>
              </a:rPr>
              <a:t>, sino que habría que ver en ella el fruto logrado de un combate victorioso. </a:t>
            </a:r>
            <a:r>
              <a:rPr lang="es-ES" sz="1600" dirty="0" smtClean="0">
                <a:solidFill>
                  <a:schemeClr val="bg1"/>
                </a:solidFill>
                <a:latin typeface="Myriad Pro Cond" pitchFamily="34" charset="0"/>
              </a:rPr>
              <a:t>(</a:t>
            </a:r>
            <a:r>
              <a:rPr lang="es-ES" sz="1600" dirty="0" err="1" smtClean="0">
                <a:solidFill>
                  <a:schemeClr val="bg1"/>
                </a:solidFill>
                <a:latin typeface="Myriad Pro Cond" pitchFamily="34" charset="0"/>
              </a:rPr>
              <a:t>Alburquenque</a:t>
            </a:r>
            <a:r>
              <a:rPr lang="es-ES" sz="1600" dirty="0" smtClean="0">
                <a:solidFill>
                  <a:schemeClr val="bg1"/>
                </a:solidFill>
                <a:latin typeface="Myriad Pro Cond" pitchFamily="34" charset="0"/>
              </a:rPr>
              <a:t>, 2017)</a:t>
            </a:r>
          </a:p>
          <a:p>
            <a:pPr algn="ctr">
              <a:lnSpc>
                <a:spcPts val="2100"/>
              </a:lnSpc>
            </a:pPr>
            <a:endParaRPr lang="es-ES" sz="1600" dirty="0" smtClean="0">
              <a:solidFill>
                <a:schemeClr val="bg1"/>
              </a:solidFill>
              <a:latin typeface="Myriad Pro Cond" pitchFamily="34" charset="0"/>
            </a:endParaRPr>
          </a:p>
        </p:txBody>
      </p:sp>
      <p:sp>
        <p:nvSpPr>
          <p:cNvPr id="35" name="34 Rectángulo"/>
          <p:cNvSpPr/>
          <p:nvPr/>
        </p:nvSpPr>
        <p:spPr>
          <a:xfrm>
            <a:off x="4860032" y="2063758"/>
            <a:ext cx="4104456" cy="334963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ts val="2100"/>
              </a:lnSpc>
            </a:pPr>
            <a:endParaRPr lang="es-ES" sz="1050" dirty="0" smtClean="0">
              <a:solidFill>
                <a:schemeClr val="bg1"/>
              </a:solidFill>
              <a:latin typeface="Myriad Pro Cond" pitchFamily="34" charset="0"/>
            </a:endParaRPr>
          </a:p>
          <a:p>
            <a:pPr algn="ctr">
              <a:lnSpc>
                <a:spcPts val="2100"/>
              </a:lnSpc>
            </a:pPr>
            <a:r>
              <a:rPr lang="es-ES" sz="2000" dirty="0" smtClean="0">
                <a:solidFill>
                  <a:schemeClr val="bg1"/>
                </a:solidFill>
                <a:latin typeface="Myriad Pro Cond" pitchFamily="34" charset="0"/>
              </a:rPr>
              <a:t>«Me abalancé a hacerles callar </a:t>
            </a:r>
            <a:r>
              <a:rPr lang="es-ES" sz="2000" dirty="0" smtClean="0">
                <a:solidFill>
                  <a:srgbClr val="FFFF00"/>
                </a:solidFill>
                <a:latin typeface="Myriad Pro Cond" pitchFamily="34" charset="0"/>
              </a:rPr>
              <a:t>con golpes y puñetazos</a:t>
            </a:r>
            <a:r>
              <a:rPr lang="es-ES" sz="2000" dirty="0" smtClean="0">
                <a:solidFill>
                  <a:schemeClr val="bg1"/>
                </a:solidFill>
                <a:latin typeface="Myriad Pro Cond" pitchFamily="34" charset="0"/>
              </a:rPr>
              <a:t>» </a:t>
            </a:r>
            <a:r>
              <a:rPr lang="es-ES" sz="1600" dirty="0" smtClean="0">
                <a:solidFill>
                  <a:schemeClr val="bg1"/>
                </a:solidFill>
                <a:latin typeface="Myriad Pro Cond" pitchFamily="34" charset="0"/>
              </a:rPr>
              <a:t>(Sueño 9 años)</a:t>
            </a:r>
          </a:p>
          <a:p>
            <a:pPr algn="ctr">
              <a:lnSpc>
                <a:spcPts val="1300"/>
              </a:lnSpc>
            </a:pPr>
            <a:endParaRPr lang="es-ES" sz="1600" dirty="0" smtClean="0">
              <a:solidFill>
                <a:schemeClr val="bg1"/>
              </a:solidFill>
              <a:latin typeface="Myriad Pro Cond" pitchFamily="34" charset="0"/>
            </a:endParaRPr>
          </a:p>
          <a:p>
            <a:pPr algn="ctr">
              <a:lnSpc>
                <a:spcPts val="2100"/>
              </a:lnSpc>
            </a:pPr>
            <a:r>
              <a:rPr lang="es-ES" sz="2000" dirty="0" smtClean="0">
                <a:solidFill>
                  <a:schemeClr val="bg1"/>
                </a:solidFill>
                <a:latin typeface="Myriad Pro Cond" pitchFamily="34" charset="0"/>
              </a:rPr>
              <a:t>«Sentía gran </a:t>
            </a:r>
            <a:r>
              <a:rPr lang="es-ES" sz="2000" dirty="0" smtClean="0">
                <a:solidFill>
                  <a:srgbClr val="FFFF00"/>
                </a:solidFill>
                <a:latin typeface="Myriad Pro Cond" pitchFamily="34" charset="0"/>
              </a:rPr>
              <a:t>repugnancia a obedecer </a:t>
            </a:r>
            <a:r>
              <a:rPr lang="es-ES" sz="2000" dirty="0" smtClean="0">
                <a:solidFill>
                  <a:schemeClr val="bg1"/>
                </a:solidFill>
                <a:latin typeface="Myriad Pro Cond" pitchFamily="34" charset="0"/>
              </a:rPr>
              <a:t>y a someterse. Tendía, a </a:t>
            </a:r>
            <a:r>
              <a:rPr lang="es-ES" sz="2000" dirty="0" smtClean="0">
                <a:solidFill>
                  <a:srgbClr val="FFFF00"/>
                </a:solidFill>
                <a:latin typeface="Myriad Pro Cond" pitchFamily="34" charset="0"/>
              </a:rPr>
              <a:t>defender tenazmente mis puntos de vista </a:t>
            </a:r>
            <a:r>
              <a:rPr lang="es-ES" sz="2000" dirty="0" smtClean="0">
                <a:solidFill>
                  <a:schemeClr val="bg1"/>
                </a:solidFill>
                <a:latin typeface="Myriad Pro Cond" pitchFamily="34" charset="0"/>
              </a:rPr>
              <a:t>queriendo siempre hacer mis caprichos» </a:t>
            </a:r>
            <a:r>
              <a:rPr lang="es-ES" sz="1600" dirty="0" smtClean="0">
                <a:solidFill>
                  <a:schemeClr val="bg1"/>
                </a:solidFill>
                <a:latin typeface="Myriad Pro Cond" pitchFamily="34" charset="0"/>
              </a:rPr>
              <a:t>(Memorias Oratorio)</a:t>
            </a:r>
          </a:p>
          <a:p>
            <a:pPr algn="ctr">
              <a:lnSpc>
                <a:spcPts val="2100"/>
              </a:lnSpc>
            </a:pPr>
            <a:endParaRPr lang="es-ES" sz="1600" dirty="0" smtClean="0">
              <a:solidFill>
                <a:schemeClr val="bg1"/>
              </a:solidFill>
              <a:latin typeface="Myriad Pro Cond" pitchFamily="34" charset="0"/>
            </a:endParaRPr>
          </a:p>
          <a:p>
            <a:pPr algn="ctr">
              <a:lnSpc>
                <a:spcPts val="2100"/>
              </a:lnSpc>
            </a:pPr>
            <a:r>
              <a:rPr lang="es-ES" sz="2000" dirty="0" smtClean="0">
                <a:solidFill>
                  <a:schemeClr val="bg1"/>
                </a:solidFill>
                <a:latin typeface="Myriad Pro Cond" pitchFamily="34" charset="0"/>
              </a:rPr>
              <a:t>«Yo era </a:t>
            </a:r>
            <a:r>
              <a:rPr lang="es-ES" sz="2000" dirty="0" smtClean="0">
                <a:solidFill>
                  <a:srgbClr val="FFFF00"/>
                </a:solidFill>
                <a:latin typeface="Myriad Pro Cond" pitchFamily="34" charset="0"/>
              </a:rPr>
              <a:t>temido entre mis compañeros</a:t>
            </a:r>
            <a:r>
              <a:rPr lang="es-ES" sz="2000" dirty="0" smtClean="0">
                <a:solidFill>
                  <a:schemeClr val="bg1"/>
                </a:solidFill>
                <a:latin typeface="Myriad Pro Cond" pitchFamily="34" charset="0"/>
              </a:rPr>
              <a:t>, aun entre los mayores en edad y estatura, por mi coraje y mi fuerza vigorosa» </a:t>
            </a:r>
            <a:r>
              <a:rPr lang="es-ES" sz="1600" dirty="0" smtClean="0">
                <a:solidFill>
                  <a:schemeClr val="bg1"/>
                </a:solidFill>
                <a:latin typeface="Myriad Pro Cond" pitchFamily="34" charset="0"/>
              </a:rPr>
              <a:t>(Memorias Oratorio)</a:t>
            </a:r>
          </a:p>
          <a:p>
            <a:pPr algn="ctr">
              <a:lnSpc>
                <a:spcPts val="700"/>
              </a:lnSpc>
            </a:pPr>
            <a:endParaRPr lang="es-ES" sz="900" dirty="0" smtClean="0">
              <a:solidFill>
                <a:schemeClr val="bg1"/>
              </a:solidFill>
              <a:latin typeface="Myriad Pro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8637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3" grpId="0" animBg="1"/>
      <p:bldP spid="25" grpId="0" animBg="1"/>
      <p:bldP spid="3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467544" y="481236"/>
            <a:ext cx="7344816" cy="4752528"/>
          </a:xfrm>
          <a:prstGeom prst="rect">
            <a:avLst/>
          </a:prstGeom>
          <a:solidFill>
            <a:srgbClr val="FFEFEF"/>
          </a:solidFill>
          <a:ln>
            <a:solidFill>
              <a:srgbClr val="FFEF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" name="3 CuadroTexto"/>
          <p:cNvSpPr txBox="1"/>
          <p:nvPr/>
        </p:nvSpPr>
        <p:spPr>
          <a:xfrm>
            <a:off x="683568" y="697260"/>
            <a:ext cx="6840760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200" dirty="0" smtClean="0">
                <a:latin typeface="Myriad Pro Cond" pitchFamily="34" charset="0"/>
              </a:rPr>
              <a:t>Para realizar nuestro servicio educativo y pastoral, Don Bosco nos legó el sistema preventivo. </a:t>
            </a:r>
            <a:r>
              <a:rPr lang="es-ES" sz="2200" i="1" dirty="0" smtClean="0">
                <a:solidFill>
                  <a:srgbClr val="FF0000"/>
                </a:solidFill>
                <a:latin typeface="Myriad Pro Cond" pitchFamily="34" charset="0"/>
              </a:rPr>
              <a:t>Este sistema descansa por entero en la razón, en la religión y en el amor:</a:t>
            </a:r>
            <a:r>
              <a:rPr lang="es-ES" sz="2200" dirty="0" smtClean="0">
                <a:latin typeface="Myriad Pro Cond" pitchFamily="34" charset="0"/>
              </a:rPr>
              <a:t> no apela a imposiciones, sino a los recursos de la inteligencia, del corazón y del anhelo de Dios, que todo hombre lleva en lo más profundo de su ser. </a:t>
            </a:r>
          </a:p>
          <a:p>
            <a:pPr algn="just"/>
            <a:endParaRPr lang="es-ES" sz="1200" dirty="0">
              <a:latin typeface="Myriad Pro Cond" pitchFamily="34" charset="0"/>
            </a:endParaRPr>
          </a:p>
          <a:p>
            <a:pPr algn="just"/>
            <a:r>
              <a:rPr lang="es-ES" sz="2200" dirty="0" smtClean="0">
                <a:latin typeface="Myriad Pro Cond" pitchFamily="34" charset="0"/>
              </a:rPr>
              <a:t>Asocia en una misma experiencia de vida a educadores y a jóvenes, dentro de un clima de familia, de confianza y de diálogo. </a:t>
            </a:r>
          </a:p>
          <a:p>
            <a:pPr algn="just"/>
            <a:endParaRPr lang="es-ES" sz="1400" dirty="0">
              <a:latin typeface="Myriad Pro Cond" pitchFamily="34" charset="0"/>
            </a:endParaRPr>
          </a:p>
          <a:p>
            <a:pPr algn="just"/>
            <a:r>
              <a:rPr lang="es-ES" sz="2200" dirty="0" smtClean="0">
                <a:latin typeface="Myriad Pro Cond" pitchFamily="34" charset="0"/>
              </a:rPr>
              <a:t>Imitando la paciencia de Dios acogemos a los jóvenes tal como se encuentra el desarrollo de su libertad. Los acompañamos, para que adquieran convicciones sólidas y progresivamente se vayan haciendo responsables del delicado proceso de crecimiento de su humanidad en la fe. </a:t>
            </a:r>
            <a:endParaRPr lang="es-CL" sz="2200" dirty="0">
              <a:latin typeface="Myriad Pro Cond" pitchFamily="34" charset="0"/>
            </a:endParaRPr>
          </a:p>
        </p:txBody>
      </p:sp>
      <p:cxnSp>
        <p:nvCxnSpPr>
          <p:cNvPr id="8" name="7 Conector recto"/>
          <p:cNvCxnSpPr/>
          <p:nvPr/>
        </p:nvCxnSpPr>
        <p:spPr>
          <a:xfrm>
            <a:off x="1763688" y="1719953"/>
            <a:ext cx="5616624" cy="0"/>
          </a:xfrm>
          <a:prstGeom prst="line">
            <a:avLst/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Conector recto"/>
          <p:cNvCxnSpPr/>
          <p:nvPr/>
        </p:nvCxnSpPr>
        <p:spPr>
          <a:xfrm>
            <a:off x="730175" y="2082346"/>
            <a:ext cx="792088" cy="0"/>
          </a:xfrm>
          <a:prstGeom prst="line">
            <a:avLst/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Elipse"/>
          <p:cNvSpPr/>
          <p:nvPr/>
        </p:nvSpPr>
        <p:spPr>
          <a:xfrm>
            <a:off x="6876255" y="276012"/>
            <a:ext cx="2088233" cy="144883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000" b="1" dirty="0" smtClean="0">
                <a:latin typeface="Myriad Pro Cond" pitchFamily="34" charset="0"/>
              </a:rPr>
              <a:t>NADA A LA FUERZA. </a:t>
            </a:r>
          </a:p>
          <a:p>
            <a:pPr algn="ctr"/>
            <a:r>
              <a:rPr lang="es-CL" sz="1600" dirty="0" smtClean="0">
                <a:latin typeface="Myriad Pro Cond" pitchFamily="34" charset="0"/>
              </a:rPr>
              <a:t>La libertad, don de Dios. </a:t>
            </a:r>
            <a:endParaRPr lang="es-CL" sz="1600" dirty="0">
              <a:latin typeface="Myriad Pro Cond" pitchFamily="34" charset="0"/>
            </a:endParaRPr>
          </a:p>
        </p:txBody>
      </p:sp>
      <p:cxnSp>
        <p:nvCxnSpPr>
          <p:cNvPr id="27" name="26 Conector recto"/>
          <p:cNvCxnSpPr/>
          <p:nvPr/>
        </p:nvCxnSpPr>
        <p:spPr>
          <a:xfrm flipV="1">
            <a:off x="1907704" y="2082346"/>
            <a:ext cx="5544616" cy="1220"/>
          </a:xfrm>
          <a:prstGeom prst="line">
            <a:avLst/>
          </a:prstGeom>
          <a:ln w="38100">
            <a:solidFill>
              <a:srgbClr val="7030A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"/>
          <p:cNvCxnSpPr/>
          <p:nvPr/>
        </p:nvCxnSpPr>
        <p:spPr>
          <a:xfrm>
            <a:off x="711836" y="2426672"/>
            <a:ext cx="619804" cy="0"/>
          </a:xfrm>
          <a:prstGeom prst="line">
            <a:avLst/>
          </a:prstGeom>
          <a:ln w="38100">
            <a:solidFill>
              <a:srgbClr val="7030A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Elipse"/>
          <p:cNvSpPr/>
          <p:nvPr/>
        </p:nvSpPr>
        <p:spPr>
          <a:xfrm>
            <a:off x="1920941" y="2061075"/>
            <a:ext cx="3024336" cy="796425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000" b="1" dirty="0" smtClean="0">
                <a:latin typeface="Myriad Pro Cond" pitchFamily="34" charset="0"/>
              </a:rPr>
              <a:t>PRESENCIA DE DIOS EN EL CORAZÓN HUMANO</a:t>
            </a:r>
            <a:endParaRPr lang="es-CL" sz="1600" dirty="0">
              <a:latin typeface="Myriad Pro Cond" pitchFamily="34" charset="0"/>
            </a:endParaRPr>
          </a:p>
        </p:txBody>
      </p:sp>
      <p:cxnSp>
        <p:nvCxnSpPr>
          <p:cNvPr id="30" name="29 Conector recto"/>
          <p:cNvCxnSpPr/>
          <p:nvPr/>
        </p:nvCxnSpPr>
        <p:spPr>
          <a:xfrm>
            <a:off x="4536645" y="2930728"/>
            <a:ext cx="2987683" cy="0"/>
          </a:xfrm>
          <a:prstGeom prst="line">
            <a:avLst/>
          </a:prstGeom>
          <a:ln w="38100"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Conector recto"/>
          <p:cNvCxnSpPr/>
          <p:nvPr/>
        </p:nvCxnSpPr>
        <p:spPr>
          <a:xfrm>
            <a:off x="730175" y="3289548"/>
            <a:ext cx="3985841" cy="0"/>
          </a:xfrm>
          <a:prstGeom prst="line">
            <a:avLst/>
          </a:prstGeom>
          <a:ln w="38100"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Elipse"/>
          <p:cNvSpPr/>
          <p:nvPr/>
        </p:nvSpPr>
        <p:spPr>
          <a:xfrm>
            <a:off x="5724128" y="2891335"/>
            <a:ext cx="3024336" cy="796425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000" b="1" dirty="0" smtClean="0">
                <a:latin typeface="Myriad Pro Cond" pitchFamily="34" charset="0"/>
              </a:rPr>
              <a:t>DULZURA Y AMABILIDAD DE TRATO</a:t>
            </a:r>
            <a:endParaRPr lang="es-CL" sz="1600" dirty="0">
              <a:latin typeface="Myriad Pro Cond" pitchFamily="34" charset="0"/>
            </a:endParaRPr>
          </a:p>
        </p:txBody>
      </p:sp>
      <p:cxnSp>
        <p:nvCxnSpPr>
          <p:cNvPr id="33" name="32 Conector recto"/>
          <p:cNvCxnSpPr/>
          <p:nvPr/>
        </p:nvCxnSpPr>
        <p:spPr>
          <a:xfrm>
            <a:off x="2915816" y="4153644"/>
            <a:ext cx="4536504" cy="0"/>
          </a:xfrm>
          <a:prstGeom prst="line">
            <a:avLst/>
          </a:prstGeom>
          <a:ln w="38100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Conector recto"/>
          <p:cNvCxnSpPr/>
          <p:nvPr/>
        </p:nvCxnSpPr>
        <p:spPr>
          <a:xfrm>
            <a:off x="730175" y="4513684"/>
            <a:ext cx="792088" cy="0"/>
          </a:xfrm>
          <a:prstGeom prst="line">
            <a:avLst/>
          </a:prstGeom>
          <a:ln w="38100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Elipse"/>
          <p:cNvSpPr/>
          <p:nvPr/>
        </p:nvSpPr>
        <p:spPr>
          <a:xfrm>
            <a:off x="7236296" y="4153644"/>
            <a:ext cx="1728192" cy="108012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000" b="1" dirty="0" smtClean="0">
                <a:latin typeface="Myriad Pro Cond" pitchFamily="34" charset="0"/>
              </a:rPr>
              <a:t>NECESIDAD DE UN GUÍA</a:t>
            </a:r>
            <a:endParaRPr lang="es-CL" sz="1600" dirty="0">
              <a:latin typeface="Myriad Pro Cond" pitchFamily="34" charset="0"/>
            </a:endParaRPr>
          </a:p>
        </p:txBody>
      </p:sp>
      <p:cxnSp>
        <p:nvCxnSpPr>
          <p:cNvPr id="37" name="36 Conector recto"/>
          <p:cNvCxnSpPr/>
          <p:nvPr/>
        </p:nvCxnSpPr>
        <p:spPr>
          <a:xfrm>
            <a:off x="763546" y="3793604"/>
            <a:ext cx="6760782" cy="0"/>
          </a:xfrm>
          <a:prstGeom prst="line">
            <a:avLst/>
          </a:prstGeom>
          <a:ln w="38100">
            <a:solidFill>
              <a:srgbClr val="FF3399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Conector recto"/>
          <p:cNvCxnSpPr/>
          <p:nvPr/>
        </p:nvCxnSpPr>
        <p:spPr>
          <a:xfrm>
            <a:off x="781801" y="4153644"/>
            <a:ext cx="1941294" cy="0"/>
          </a:xfrm>
          <a:prstGeom prst="line">
            <a:avLst/>
          </a:prstGeom>
          <a:ln w="38100">
            <a:solidFill>
              <a:srgbClr val="FF3399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42 Elipse"/>
          <p:cNvSpPr/>
          <p:nvPr/>
        </p:nvSpPr>
        <p:spPr>
          <a:xfrm>
            <a:off x="2843809" y="3793604"/>
            <a:ext cx="2101468" cy="1440159"/>
          </a:xfrm>
          <a:prstGeom prst="ellipse">
            <a:avLst/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000" b="1" dirty="0" smtClean="0">
                <a:latin typeface="Myriad Pro Cond" pitchFamily="34" charset="0"/>
              </a:rPr>
              <a:t>ACOGIDA DE LOS JÓVENES DESDE LA LIBERTAD</a:t>
            </a:r>
            <a:endParaRPr lang="es-CL" sz="1600" dirty="0">
              <a:latin typeface="Myriad Pro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0400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/>
      <p:bldP spid="11" grpId="0" animBg="1"/>
      <p:bldP spid="11" grpId="1" animBg="1"/>
      <p:bldP spid="29" grpId="0" animBg="1"/>
      <p:bldP spid="29" grpId="1" animBg="1"/>
      <p:bldP spid="32" grpId="0" animBg="1"/>
      <p:bldP spid="32" grpId="1" animBg="1"/>
      <p:bldP spid="36" grpId="0" animBg="1"/>
      <p:bldP spid="36" grpId="1" animBg="1"/>
      <p:bldP spid="43" grpId="0" animBg="1"/>
      <p:bldP spid="43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467544" y="1633364"/>
            <a:ext cx="2160240" cy="1512168"/>
          </a:xfrm>
          <a:prstGeom prst="rect">
            <a:avLst/>
          </a:prstGeom>
          <a:solidFill>
            <a:srgbClr val="FA6306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dirty="0" smtClean="0">
                <a:latin typeface="Myriad Pro Cond" pitchFamily="34" charset="0"/>
              </a:rPr>
              <a:t>AMBIENTE DE </a:t>
            </a:r>
          </a:p>
          <a:p>
            <a:pPr algn="ctr"/>
            <a:r>
              <a:rPr lang="es-ES" sz="3600" dirty="0" smtClean="0">
                <a:latin typeface="Myriad Pro Cond" pitchFamily="34" charset="0"/>
              </a:rPr>
              <a:t>FAMILIA </a:t>
            </a:r>
            <a:endParaRPr lang="es-CL" sz="3600" dirty="0"/>
          </a:p>
        </p:txBody>
      </p:sp>
      <p:sp>
        <p:nvSpPr>
          <p:cNvPr id="4" name="3 Rectángulo"/>
          <p:cNvSpPr/>
          <p:nvPr/>
        </p:nvSpPr>
        <p:spPr>
          <a:xfrm>
            <a:off x="3131840" y="1652549"/>
            <a:ext cx="5616624" cy="1502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2200"/>
              </a:lnSpc>
            </a:pPr>
            <a:r>
              <a:rPr lang="es-ES" sz="2100" dirty="0" smtClean="0">
                <a:solidFill>
                  <a:srgbClr val="FA6306"/>
                </a:solidFill>
                <a:latin typeface="Myriad Pro Cond" pitchFamily="34" charset="0"/>
              </a:rPr>
              <a:t>Don Bosco quería que </a:t>
            </a:r>
            <a:r>
              <a:rPr lang="es-ES" sz="2100" b="1" dirty="0" smtClean="0">
                <a:solidFill>
                  <a:srgbClr val="FA6306"/>
                </a:solidFill>
                <a:latin typeface="Myriad Pro Cond" pitchFamily="34" charset="0"/>
              </a:rPr>
              <a:t>en sus ambientes cada uno se sintiera como en su propia casa</a:t>
            </a:r>
            <a:r>
              <a:rPr lang="es-ES" sz="2100" dirty="0" smtClean="0">
                <a:solidFill>
                  <a:srgbClr val="FA6306"/>
                </a:solidFill>
                <a:latin typeface="Myriad Pro Cond" pitchFamily="34" charset="0"/>
              </a:rPr>
              <a:t>. La casa salesiana se convierte en familia cuando el afecto es correspondido y todos, educadores y jóvenes, </a:t>
            </a:r>
            <a:r>
              <a:rPr lang="es-ES" sz="2100" b="1" dirty="0" smtClean="0">
                <a:solidFill>
                  <a:srgbClr val="FA6306"/>
                </a:solidFill>
                <a:latin typeface="Myriad Pro Cond" pitchFamily="34" charset="0"/>
              </a:rPr>
              <a:t>se sienten acogidos</a:t>
            </a:r>
            <a:r>
              <a:rPr lang="es-ES" sz="2100" dirty="0" smtClean="0">
                <a:solidFill>
                  <a:srgbClr val="FA6306"/>
                </a:solidFill>
                <a:latin typeface="Myriad Pro Cond" pitchFamily="34" charset="0"/>
              </a:rPr>
              <a:t> y responsables del bien común. </a:t>
            </a:r>
          </a:p>
          <a:p>
            <a:pPr algn="just">
              <a:lnSpc>
                <a:spcPts val="2200"/>
              </a:lnSpc>
            </a:pPr>
            <a:r>
              <a:rPr lang="es-ES" sz="1600" b="1" dirty="0" smtClean="0">
                <a:solidFill>
                  <a:srgbClr val="FF3300"/>
                </a:solidFill>
                <a:latin typeface="Myriad Pro Cond" pitchFamily="34" charset="0"/>
              </a:rPr>
              <a:t>Constituciones Salesianas 16</a:t>
            </a:r>
            <a:endParaRPr lang="es-CL" sz="1600" b="1" dirty="0">
              <a:solidFill>
                <a:srgbClr val="FF3300"/>
              </a:solidFill>
            </a:endParaRPr>
          </a:p>
        </p:txBody>
      </p:sp>
      <p:sp>
        <p:nvSpPr>
          <p:cNvPr id="5" name="4 Cheurón"/>
          <p:cNvSpPr/>
          <p:nvPr/>
        </p:nvSpPr>
        <p:spPr>
          <a:xfrm>
            <a:off x="2555776" y="2247829"/>
            <a:ext cx="576064" cy="576064"/>
          </a:xfrm>
          <a:prstGeom prst="chevron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467544" y="3577580"/>
            <a:ext cx="2160240" cy="1512168"/>
          </a:xfrm>
          <a:prstGeom prst="rect">
            <a:avLst/>
          </a:prstGeom>
          <a:solidFill>
            <a:srgbClr val="3366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dirty="0" smtClean="0">
                <a:latin typeface="Myriad Pro Cond" pitchFamily="34" charset="0"/>
              </a:rPr>
              <a:t>AMABILIDAD</a:t>
            </a:r>
          </a:p>
          <a:p>
            <a:pPr algn="ctr"/>
            <a:r>
              <a:rPr lang="es-ES" sz="2800" dirty="0" smtClean="0">
                <a:latin typeface="Myriad Pro Cond" pitchFamily="34" charset="0"/>
              </a:rPr>
              <a:t>SALESIANA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3131840" y="3596765"/>
            <a:ext cx="5616624" cy="12208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2200"/>
              </a:lnSpc>
            </a:pPr>
            <a:r>
              <a:rPr lang="es-ES" sz="2100" dirty="0" smtClean="0">
                <a:solidFill>
                  <a:srgbClr val="3366FF"/>
                </a:solidFill>
                <a:latin typeface="Myriad Pro Cond" pitchFamily="34" charset="0"/>
              </a:rPr>
              <a:t>Enviado a los jóvenes por Dios, el salesiano es abierto, cordial y está dispuesto a dar el primer paso y a acoger siempre con bondad, respeto y paciencia</a:t>
            </a:r>
          </a:p>
          <a:p>
            <a:pPr algn="just">
              <a:lnSpc>
                <a:spcPts val="2200"/>
              </a:lnSpc>
            </a:pPr>
            <a:r>
              <a:rPr lang="es-ES" sz="1600" b="1" dirty="0" smtClean="0">
                <a:solidFill>
                  <a:srgbClr val="3366FF"/>
                </a:solidFill>
                <a:latin typeface="Myriad Pro Cond" pitchFamily="34" charset="0"/>
              </a:rPr>
              <a:t>Constituciones Salesianas 15</a:t>
            </a:r>
            <a:endParaRPr lang="es-CL" sz="1600" b="1" dirty="0">
              <a:solidFill>
                <a:srgbClr val="3366FF"/>
              </a:solidFill>
            </a:endParaRPr>
          </a:p>
        </p:txBody>
      </p:sp>
      <p:sp>
        <p:nvSpPr>
          <p:cNvPr id="13" name="12 Cheurón"/>
          <p:cNvSpPr/>
          <p:nvPr/>
        </p:nvSpPr>
        <p:spPr>
          <a:xfrm>
            <a:off x="2555776" y="4192045"/>
            <a:ext cx="576064" cy="576064"/>
          </a:xfrm>
          <a:prstGeom prst="chevron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467544" y="253579"/>
            <a:ext cx="8280920" cy="803721"/>
          </a:xfrm>
          <a:prstGeom prst="rect">
            <a:avLst/>
          </a:prstGeom>
          <a:solidFill>
            <a:srgbClr val="FA6306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dirty="0" smtClean="0">
                <a:latin typeface="Myriad Pro Cond" pitchFamily="34" charset="0"/>
              </a:rPr>
              <a:t>¿Cómo se traduce el Aguinaldo en nuestra CEP?</a:t>
            </a:r>
            <a:endParaRPr lang="es-CL" sz="3600" dirty="0"/>
          </a:p>
        </p:txBody>
      </p:sp>
    </p:spTree>
    <p:extLst>
      <p:ext uri="{BB962C8B-B14F-4D97-AF65-F5344CB8AC3E}">
        <p14:creationId xmlns:p14="http://schemas.microsoft.com/office/powerpoint/2010/main" val="1766293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 animBg="1"/>
      <p:bldP spid="11" grpId="0" animBg="1"/>
      <p:bldP spid="12" grpId="0"/>
      <p:bldP spid="13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467544" y="553244"/>
            <a:ext cx="2160240" cy="2448272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 smtClean="0">
                <a:latin typeface="Myriad Pro Cond" pitchFamily="34" charset="0"/>
              </a:rPr>
              <a:t>CLIMA DE </a:t>
            </a:r>
          </a:p>
          <a:p>
            <a:pPr algn="ctr"/>
            <a:r>
              <a:rPr lang="es-ES" sz="3600" dirty="0" smtClean="0">
                <a:latin typeface="Myriad Pro Cond" pitchFamily="34" charset="0"/>
              </a:rPr>
              <a:t>CONVIVENCIA </a:t>
            </a:r>
            <a:r>
              <a:rPr lang="es-ES" sz="2800" dirty="0" smtClean="0">
                <a:latin typeface="Myriad Pro Cond" pitchFamily="34" charset="0"/>
              </a:rPr>
              <a:t>ESCOLAR</a:t>
            </a:r>
            <a:endParaRPr lang="es-CL" sz="2800" dirty="0"/>
          </a:p>
        </p:txBody>
      </p:sp>
      <p:sp>
        <p:nvSpPr>
          <p:cNvPr id="4" name="3 Rectángulo"/>
          <p:cNvSpPr/>
          <p:nvPr/>
        </p:nvSpPr>
        <p:spPr>
          <a:xfrm>
            <a:off x="3098047" y="553244"/>
            <a:ext cx="5616624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2200"/>
              </a:lnSpc>
            </a:pPr>
            <a:r>
              <a:rPr lang="es-ES" sz="2100" dirty="0" smtClean="0">
                <a:solidFill>
                  <a:srgbClr val="C00000"/>
                </a:solidFill>
                <a:latin typeface="Myriad Pro Cond" pitchFamily="34" charset="0"/>
              </a:rPr>
              <a:t>Ámbito que afecta el bienestar y desarrollo </a:t>
            </a:r>
            <a:r>
              <a:rPr lang="es-ES" sz="2100" dirty="0" err="1" smtClean="0">
                <a:solidFill>
                  <a:srgbClr val="C00000"/>
                </a:solidFill>
                <a:latin typeface="Myriad Pro Cond" pitchFamily="34" charset="0"/>
              </a:rPr>
              <a:t>socioafectivo</a:t>
            </a:r>
            <a:r>
              <a:rPr lang="es-ES" sz="2100" dirty="0" smtClean="0">
                <a:solidFill>
                  <a:srgbClr val="C00000"/>
                </a:solidFill>
                <a:latin typeface="Myriad Pro Cond" pitchFamily="34" charset="0"/>
              </a:rPr>
              <a:t> de los estudiantes e </a:t>
            </a:r>
            <a:r>
              <a:rPr lang="es-ES" sz="2100" b="1" dirty="0" smtClean="0">
                <a:solidFill>
                  <a:srgbClr val="C00000"/>
                </a:solidFill>
                <a:latin typeface="Myriad Pro Cond" pitchFamily="34" charset="0"/>
              </a:rPr>
              <a:t>impacta significativamente </a:t>
            </a:r>
            <a:r>
              <a:rPr lang="es-ES" sz="2100" dirty="0" smtClean="0">
                <a:solidFill>
                  <a:srgbClr val="C00000"/>
                </a:solidFill>
                <a:latin typeface="Myriad Pro Cond" pitchFamily="34" charset="0"/>
              </a:rPr>
              <a:t>en la conducta, disposición y rendimiento de los distintos actores de la comunidad educativa. Un buen clima de convivencia permite que tanto los estudiantes como profesores y apoderados se sientan seguros dentro del establecimiento, y que perciban este último como un ambiente donde se aprende la relación con los demás, el valor de las diferencias, la solución de conflictos y el cuidado del entorno.</a:t>
            </a:r>
          </a:p>
          <a:p>
            <a:pPr algn="just">
              <a:lnSpc>
                <a:spcPts val="2200"/>
              </a:lnSpc>
            </a:pPr>
            <a:r>
              <a:rPr lang="es-ES" sz="1600" b="1" dirty="0" smtClean="0">
                <a:solidFill>
                  <a:srgbClr val="C00000"/>
                </a:solidFill>
                <a:latin typeface="Myriad Pro Cond" pitchFamily="34" charset="0"/>
              </a:rPr>
              <a:t>Estándares indicativos de calidad / Curriculum Nacional</a:t>
            </a:r>
            <a:endParaRPr lang="es-CL" sz="1600" b="1" dirty="0">
              <a:solidFill>
                <a:srgbClr val="C00000"/>
              </a:solidFill>
            </a:endParaRPr>
          </a:p>
        </p:txBody>
      </p:sp>
      <p:sp>
        <p:nvSpPr>
          <p:cNvPr id="5" name="4 Cheurón"/>
          <p:cNvSpPr/>
          <p:nvPr/>
        </p:nvSpPr>
        <p:spPr>
          <a:xfrm>
            <a:off x="2555776" y="1383733"/>
            <a:ext cx="576064" cy="576064"/>
          </a:xfrm>
          <a:prstGeom prst="chevron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467544" y="3577580"/>
            <a:ext cx="2160240" cy="151216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dirty="0" smtClean="0">
                <a:latin typeface="Myriad Pro Cond" pitchFamily="34" charset="0"/>
              </a:rPr>
              <a:t>CULTURA DEL </a:t>
            </a:r>
            <a:r>
              <a:rPr lang="es-ES" sz="3600" dirty="0" smtClean="0">
                <a:latin typeface="Myriad Pro Cond" pitchFamily="34" charset="0"/>
              </a:rPr>
              <a:t>BUEN TRATO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3131840" y="3596765"/>
            <a:ext cx="5616624" cy="1502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2200"/>
              </a:lnSpc>
            </a:pPr>
            <a:r>
              <a:rPr lang="es-ES" sz="2100" dirty="0" smtClean="0">
                <a:solidFill>
                  <a:schemeClr val="accent5">
                    <a:lumMod val="75000"/>
                  </a:schemeClr>
                </a:solidFill>
                <a:latin typeface="Myriad Pro Cond" pitchFamily="34" charset="0"/>
              </a:rPr>
              <a:t>Es promover la convivencia armoniosa de todas las personas propiciando el respeto, la participación y la confianza, sobre todo con niñas, niños y jóvenes. Se basa en el reconocimiento del otro, la empatía, la interacción igualitaria, el diálogo y la buena comunicación y la libertad. </a:t>
            </a:r>
          </a:p>
        </p:txBody>
      </p:sp>
      <p:sp>
        <p:nvSpPr>
          <p:cNvPr id="13" name="12 Cheurón"/>
          <p:cNvSpPr/>
          <p:nvPr/>
        </p:nvSpPr>
        <p:spPr>
          <a:xfrm>
            <a:off x="2555776" y="4192045"/>
            <a:ext cx="576064" cy="576064"/>
          </a:xfrm>
          <a:prstGeom prst="chevron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9186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 animBg="1"/>
      <p:bldP spid="11" grpId="0" animBg="1"/>
      <p:bldP spid="12" grpId="0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Rector Mayor – Boosco.or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676"/>
          <a:stretch/>
        </p:blipFill>
        <p:spPr bwMode="auto">
          <a:xfrm>
            <a:off x="0" y="0"/>
            <a:ext cx="9144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4" name="Picture 2" descr="Rector Mayor – Boosco.or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26" t="5224" r="14601"/>
          <a:stretch/>
        </p:blipFill>
        <p:spPr bwMode="auto">
          <a:xfrm>
            <a:off x="3383644" y="625252"/>
            <a:ext cx="2376712" cy="177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683568" y="2678720"/>
            <a:ext cx="7920880" cy="202876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>
              <a:lnSpc>
                <a:spcPts val="1800"/>
              </a:lnSpc>
            </a:pPr>
            <a:endParaRPr lang="es-CL" sz="3600" dirty="0" smtClean="0">
              <a:latin typeface="Myriad Pro Cond" pitchFamily="34" charset="0"/>
            </a:endParaRPr>
          </a:p>
          <a:p>
            <a:pPr algn="ctr">
              <a:lnSpc>
                <a:spcPts val="3900"/>
              </a:lnSpc>
            </a:pPr>
            <a:r>
              <a:rPr lang="es-CL" sz="3600" dirty="0" smtClean="0">
                <a:latin typeface="Myriad Pro Cond" pitchFamily="34" charset="0"/>
              </a:rPr>
              <a:t>¿Cómo podemos vivir el </a:t>
            </a:r>
          </a:p>
          <a:p>
            <a:pPr algn="ctr">
              <a:lnSpc>
                <a:spcPts val="3900"/>
              </a:lnSpc>
            </a:pPr>
            <a:r>
              <a:rPr lang="es-CL" sz="3600" b="1" dirty="0" smtClean="0">
                <a:solidFill>
                  <a:srgbClr val="FA6306"/>
                </a:solidFill>
                <a:latin typeface="Myriad Pro Cond" pitchFamily="34" charset="0"/>
              </a:rPr>
              <a:t>Aguinaldo del Rector Mayor </a:t>
            </a:r>
          </a:p>
          <a:p>
            <a:pPr algn="ctr">
              <a:lnSpc>
                <a:spcPts val="3900"/>
              </a:lnSpc>
            </a:pPr>
            <a:r>
              <a:rPr lang="es-CL" sz="3600" dirty="0" smtClean="0">
                <a:latin typeface="Myriad Pro Cond" pitchFamily="34" charset="0"/>
              </a:rPr>
              <a:t>en nuestra comunidad educativo-pastoral?</a:t>
            </a:r>
          </a:p>
          <a:p>
            <a:pPr algn="ctr">
              <a:lnSpc>
                <a:spcPts val="1600"/>
              </a:lnSpc>
            </a:pPr>
            <a:r>
              <a:rPr lang="es-CL" sz="3600" dirty="0" smtClean="0">
                <a:solidFill>
                  <a:schemeClr val="bg1"/>
                </a:solidFill>
                <a:latin typeface="Myriad Pro Cond" pitchFamily="34" charset="0"/>
              </a:rPr>
              <a:t>?</a:t>
            </a:r>
            <a:endParaRPr lang="es-CL" sz="3600" dirty="0">
              <a:solidFill>
                <a:schemeClr val="bg1"/>
              </a:solidFill>
              <a:latin typeface="Myriad Pro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1333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1026</TotalTime>
  <Words>873</Words>
  <Application>Microsoft Office PowerPoint</Application>
  <PresentationFormat>Presentación en pantalla (16:10)</PresentationFormat>
  <Paragraphs>58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Osvaldo Valenzuela</dc:creator>
  <cp:lastModifiedBy>Osvaldo Valenzuela</cp:lastModifiedBy>
  <cp:revision>16</cp:revision>
  <dcterms:created xsi:type="dcterms:W3CDTF">2022-02-23T15:17:47Z</dcterms:created>
  <dcterms:modified xsi:type="dcterms:W3CDTF">2022-02-24T21:58:06Z</dcterms:modified>
</cp:coreProperties>
</file>