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6" r:id="rId3"/>
    <p:sldId id="345" r:id="rId4"/>
    <p:sldId id="314" r:id="rId5"/>
    <p:sldId id="326" r:id="rId6"/>
    <p:sldId id="327" r:id="rId7"/>
    <p:sldId id="328" r:id="rId8"/>
    <p:sldId id="329" r:id="rId9"/>
    <p:sldId id="330" r:id="rId10"/>
    <p:sldId id="320" r:id="rId11"/>
    <p:sldId id="321" r:id="rId12"/>
    <p:sldId id="322" r:id="rId13"/>
    <p:sldId id="33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360" r:id="rId23"/>
    <p:sldId id="336" r:id="rId24"/>
    <p:sldId id="335" r:id="rId25"/>
    <p:sldId id="337" r:id="rId26"/>
    <p:sldId id="338" r:id="rId27"/>
    <p:sldId id="33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33" r:id="rId36"/>
    <p:sldId id="303" r:id="rId37"/>
    <p:sldId id="304" r:id="rId3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FFFF99"/>
    <a:srgbClr val="008000"/>
    <a:srgbClr val="009900"/>
    <a:srgbClr val="FFCC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86377" autoAdjust="0"/>
  </p:normalViewPr>
  <p:slideViewPr>
    <p:cSldViewPr>
      <p:cViewPr varScale="1">
        <p:scale>
          <a:sx n="63" d="100"/>
          <a:sy n="63" d="100"/>
        </p:scale>
        <p:origin x="-13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20T20:00:29.235" idx="2">
    <p:pos x="5511" y="904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33908-3E95-BA42-8BEA-73F9F695CB6F}" type="doc">
      <dgm:prSet loTypeId="urn:microsoft.com/office/officeart/2005/8/layout/vList2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2CA49DFA-633B-D548-B4CE-9F1CD9033614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Arial" pitchFamily="34" charset="0"/>
              <a:cs typeface="Arial" pitchFamily="34" charset="0"/>
            </a:rPr>
            <a:t>Existimos para vivir el voluntariado como camino de encuentro con otros, acompañarnos en nuestras fragilidades y aprender a amarnos en la diferencia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629D1AC4-45E5-5944-8E34-606E352909BF}" type="parTrans" cxnId="{F6831D7B-ED1D-624A-AC9A-BDE6A7710948}">
      <dgm:prSet/>
      <dgm:spPr/>
      <dgm:t>
        <a:bodyPr/>
        <a:lstStyle/>
        <a:p>
          <a:endParaRPr lang="es-ES"/>
        </a:p>
      </dgm:t>
    </dgm:pt>
    <dgm:pt modelId="{07BB65B0-2030-FD43-B12D-5209264271B5}" type="sibTrans" cxnId="{F6831D7B-ED1D-624A-AC9A-BDE6A7710948}">
      <dgm:prSet/>
      <dgm:spPr/>
      <dgm:t>
        <a:bodyPr/>
        <a:lstStyle/>
        <a:p>
          <a:endParaRPr lang="es-ES"/>
        </a:p>
      </dgm:t>
    </dgm:pt>
    <dgm:pt modelId="{2010D261-1D49-4049-AD2E-F4615EBD6181}" type="pres">
      <dgm:prSet presAssocID="{19F33908-3E95-BA42-8BEA-73F9F695C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22B97F5-9AAE-A944-B11B-4C23B84DEFD0}" type="pres">
      <dgm:prSet presAssocID="{2CA49DFA-633B-D548-B4CE-9F1CD9033614}" presName="parentText" presStyleLbl="node1" presStyleIdx="0" presStyleCnt="1" custLinFactNeighborY="78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B4A6EC-2D1A-4B19-89A1-69CD3A86944F}" type="presOf" srcId="{19F33908-3E95-BA42-8BEA-73F9F695CB6F}" destId="{2010D261-1D49-4049-AD2E-F4615EBD6181}" srcOrd="0" destOrd="0" presId="urn:microsoft.com/office/officeart/2005/8/layout/vList2"/>
    <dgm:cxn modelId="{BC423BCC-207D-44ED-8D62-CDE6F9637930}" type="presOf" srcId="{2CA49DFA-633B-D548-B4CE-9F1CD9033614}" destId="{622B97F5-9AAE-A944-B11B-4C23B84DEFD0}" srcOrd="0" destOrd="0" presId="urn:microsoft.com/office/officeart/2005/8/layout/vList2"/>
    <dgm:cxn modelId="{F6831D7B-ED1D-624A-AC9A-BDE6A7710948}" srcId="{19F33908-3E95-BA42-8BEA-73F9F695CB6F}" destId="{2CA49DFA-633B-D548-B4CE-9F1CD9033614}" srcOrd="0" destOrd="0" parTransId="{629D1AC4-45E5-5944-8E34-606E352909BF}" sibTransId="{07BB65B0-2030-FD43-B12D-5209264271B5}"/>
    <dgm:cxn modelId="{AA7B880F-24E3-49AE-B60C-DFEFB8B80432}" type="presParOf" srcId="{2010D261-1D49-4049-AD2E-F4615EBD6181}" destId="{622B97F5-9AAE-A944-B11B-4C23B84DEF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33908-3E95-BA42-8BEA-73F9F695CB6F}" type="doc">
      <dgm:prSet loTypeId="urn:microsoft.com/office/officeart/2005/8/layout/vList2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2CA49DFA-633B-D548-B4CE-9F1CD9033614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Aportamos en la construcción de una sociedad más justa e integrada a través de proyectos sociales ejecutados por un voluntariado femenino contagioso, apasionado y formado bajo el sello de Don Bosco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29D1AC4-45E5-5944-8E34-606E352909BF}" type="parTrans" cxnId="{F6831D7B-ED1D-624A-AC9A-BDE6A7710948}">
      <dgm:prSet/>
      <dgm:spPr/>
      <dgm:t>
        <a:bodyPr/>
        <a:lstStyle/>
        <a:p>
          <a:endParaRPr lang="es-ES"/>
        </a:p>
      </dgm:t>
    </dgm:pt>
    <dgm:pt modelId="{07BB65B0-2030-FD43-B12D-5209264271B5}" type="sibTrans" cxnId="{F6831D7B-ED1D-624A-AC9A-BDE6A7710948}">
      <dgm:prSet/>
      <dgm:spPr/>
      <dgm:t>
        <a:bodyPr/>
        <a:lstStyle/>
        <a:p>
          <a:endParaRPr lang="es-ES"/>
        </a:p>
      </dgm:t>
    </dgm:pt>
    <dgm:pt modelId="{2010D261-1D49-4049-AD2E-F4615EBD6181}" type="pres">
      <dgm:prSet presAssocID="{19F33908-3E95-BA42-8BEA-73F9F695C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22B97F5-9AAE-A944-B11B-4C23B84DEFD0}" type="pres">
      <dgm:prSet presAssocID="{2CA49DFA-633B-D548-B4CE-9F1CD9033614}" presName="parentText" presStyleLbl="node1" presStyleIdx="0" presStyleCnt="1" custLinFactNeighborY="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1273AB-C2CB-4FA7-BC84-83674470841A}" type="presOf" srcId="{19F33908-3E95-BA42-8BEA-73F9F695CB6F}" destId="{2010D261-1D49-4049-AD2E-F4615EBD6181}" srcOrd="0" destOrd="0" presId="urn:microsoft.com/office/officeart/2005/8/layout/vList2"/>
    <dgm:cxn modelId="{F6831D7B-ED1D-624A-AC9A-BDE6A7710948}" srcId="{19F33908-3E95-BA42-8BEA-73F9F695CB6F}" destId="{2CA49DFA-633B-D548-B4CE-9F1CD9033614}" srcOrd="0" destOrd="0" parTransId="{629D1AC4-45E5-5944-8E34-606E352909BF}" sibTransId="{07BB65B0-2030-FD43-B12D-5209264271B5}"/>
    <dgm:cxn modelId="{916D2354-FF39-4919-83B9-B86A5D613AA3}" type="presOf" srcId="{2CA49DFA-633B-D548-B4CE-9F1CD9033614}" destId="{622B97F5-9AAE-A944-B11B-4C23B84DEFD0}" srcOrd="0" destOrd="0" presId="urn:microsoft.com/office/officeart/2005/8/layout/vList2"/>
    <dgm:cxn modelId="{1E0CB49B-1B45-4114-B646-19346D73A8D3}" type="presParOf" srcId="{2010D261-1D49-4049-AD2E-F4615EBD6181}" destId="{622B97F5-9AAE-A944-B11B-4C23B84DEFD0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08A9D-5760-A64E-A6C6-22A7F9E07C5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8ED3128-9496-0645-A32E-898E14B36B24}">
      <dgm:prSet phldrT="[Texto]"/>
      <dgm:spPr>
        <a:ln>
          <a:solidFill>
            <a:srgbClr val="009900"/>
          </a:solidFill>
        </a:ln>
      </dgm:spPr>
      <dgm:t>
        <a:bodyPr/>
        <a:lstStyle/>
        <a:p>
          <a:r>
            <a:rPr lang="es-ES_tradnl" dirty="0" smtClean="0"/>
            <a:t>Amor</a:t>
          </a:r>
          <a:endParaRPr lang="es-ES_tradnl" dirty="0"/>
        </a:p>
      </dgm:t>
    </dgm:pt>
    <dgm:pt modelId="{43A6FF78-728A-2148-BB0B-47B3EE7AE9DD}" type="parTrans" cxnId="{806BF39C-D5C1-8442-B479-BA4EEBAD1B98}">
      <dgm:prSet/>
      <dgm:spPr/>
      <dgm:t>
        <a:bodyPr/>
        <a:lstStyle/>
        <a:p>
          <a:endParaRPr lang="es-ES_tradnl"/>
        </a:p>
      </dgm:t>
    </dgm:pt>
    <dgm:pt modelId="{70BD3704-33A1-4A47-AC4C-ABC6623C3475}" type="sibTrans" cxnId="{806BF39C-D5C1-8442-B479-BA4EEBAD1B98}">
      <dgm:prSet/>
      <dgm:spPr/>
      <dgm:t>
        <a:bodyPr/>
        <a:lstStyle/>
        <a:p>
          <a:endParaRPr lang="es-ES_tradnl"/>
        </a:p>
      </dgm:t>
    </dgm:pt>
    <dgm:pt modelId="{71DC5C3E-E5A8-194E-B25C-08FAD4745A40}">
      <dgm:prSet phldrT="[Texto]"/>
      <dgm:spPr/>
      <dgm:t>
        <a:bodyPr/>
        <a:lstStyle/>
        <a:p>
          <a:r>
            <a:rPr lang="es-MX" dirty="0" smtClean="0"/>
            <a:t>El </a:t>
          </a:r>
          <a:r>
            <a:rPr lang="es-MX" b="1" dirty="0" smtClean="0"/>
            <a:t>acompañamiento  psicoafectivo </a:t>
          </a:r>
          <a:r>
            <a:rPr lang="es-MX" dirty="0" smtClean="0"/>
            <a:t>semanal en grupos, ejecutado por mujeres que acompañan a las jóvenes madres durante  el proceso de embarazo  y primera etapa de crianza es eje central del programa.</a:t>
          </a:r>
          <a:endParaRPr lang="es-ES_tradnl" dirty="0"/>
        </a:p>
      </dgm:t>
    </dgm:pt>
    <dgm:pt modelId="{D0B5EB30-9D0D-BA43-BBE3-377C1AEAC99B}" type="parTrans" cxnId="{9B47D977-AE69-6241-BE6E-DE725C4B8BED}">
      <dgm:prSet/>
      <dgm:spPr/>
      <dgm:t>
        <a:bodyPr/>
        <a:lstStyle/>
        <a:p>
          <a:endParaRPr lang="es-ES_tradnl"/>
        </a:p>
      </dgm:t>
    </dgm:pt>
    <dgm:pt modelId="{2FCD6A19-AF13-D647-8E60-C9A6B9D4007B}" type="sibTrans" cxnId="{9B47D977-AE69-6241-BE6E-DE725C4B8BED}">
      <dgm:prSet/>
      <dgm:spPr/>
      <dgm:t>
        <a:bodyPr/>
        <a:lstStyle/>
        <a:p>
          <a:endParaRPr lang="es-ES_tradnl"/>
        </a:p>
      </dgm:t>
    </dgm:pt>
    <dgm:pt modelId="{DCF7DC93-6360-294A-8A9B-E682D208B187}">
      <dgm:prSet phldrT="[Texto]"/>
      <dgm:spPr/>
      <dgm:t>
        <a:bodyPr/>
        <a:lstStyle/>
        <a:p>
          <a:r>
            <a:rPr lang="es-ES_tradnl" dirty="0" smtClean="0"/>
            <a:t>Razón</a:t>
          </a:r>
          <a:endParaRPr lang="es-ES_tradnl" dirty="0"/>
        </a:p>
      </dgm:t>
    </dgm:pt>
    <dgm:pt modelId="{7EA644F1-E6D3-D645-8D4E-286B8A8BB8DE}" type="parTrans" cxnId="{ECDB431E-3692-8B47-B30B-0511C939A752}">
      <dgm:prSet/>
      <dgm:spPr/>
      <dgm:t>
        <a:bodyPr/>
        <a:lstStyle/>
        <a:p>
          <a:endParaRPr lang="es-ES_tradnl"/>
        </a:p>
      </dgm:t>
    </dgm:pt>
    <dgm:pt modelId="{BC71D787-44A9-D84E-A64D-E14027EDF7A3}" type="sibTrans" cxnId="{ECDB431E-3692-8B47-B30B-0511C939A752}">
      <dgm:prSet/>
      <dgm:spPr/>
      <dgm:t>
        <a:bodyPr/>
        <a:lstStyle/>
        <a:p>
          <a:endParaRPr lang="es-ES_tradnl"/>
        </a:p>
      </dgm:t>
    </dgm:pt>
    <dgm:pt modelId="{BD6688D8-FADC-0148-9CBC-2271FDD35E04}">
      <dgm:prSet phldrT="[Texto]"/>
      <dgm:spPr/>
      <dgm:t>
        <a:bodyPr/>
        <a:lstStyle/>
        <a:p>
          <a:r>
            <a:rPr lang="es-MX" dirty="0" smtClean="0"/>
            <a:t>La educación orientada</a:t>
          </a:r>
          <a:r>
            <a:rPr lang="es-MX" b="0" dirty="0" smtClean="0"/>
            <a:t> a </a:t>
          </a:r>
          <a:r>
            <a:rPr lang="es-MX" b="1" dirty="0" smtClean="0"/>
            <a:t>desplegar  las potencialidades </a:t>
          </a:r>
          <a:r>
            <a:rPr lang="es-MX" dirty="0" smtClean="0"/>
            <a:t>de la jóven para  promover el desarrollo de su hijo a través de un vínculo sano  es el segundo elemento central.</a:t>
          </a:r>
          <a:endParaRPr lang="es-ES_tradnl" dirty="0"/>
        </a:p>
      </dgm:t>
    </dgm:pt>
    <dgm:pt modelId="{4842D2FD-EE03-2E4B-B888-C51264BA0BA8}" type="parTrans" cxnId="{3CC4FD17-76E2-024A-94B5-F66D843631AB}">
      <dgm:prSet/>
      <dgm:spPr/>
      <dgm:t>
        <a:bodyPr/>
        <a:lstStyle/>
        <a:p>
          <a:endParaRPr lang="es-ES_tradnl"/>
        </a:p>
      </dgm:t>
    </dgm:pt>
    <dgm:pt modelId="{C54A7315-8B77-7147-8BF3-520C54C3DCF0}" type="sibTrans" cxnId="{3CC4FD17-76E2-024A-94B5-F66D843631AB}">
      <dgm:prSet/>
      <dgm:spPr/>
      <dgm:t>
        <a:bodyPr/>
        <a:lstStyle/>
        <a:p>
          <a:endParaRPr lang="es-ES_tradnl"/>
        </a:p>
      </dgm:t>
    </dgm:pt>
    <dgm:pt modelId="{C889A223-6CBE-5947-8DB7-E7B9C7883A14}">
      <dgm:prSet phldrT="[Texto]"/>
      <dgm:spPr/>
      <dgm:t>
        <a:bodyPr/>
        <a:lstStyle/>
        <a:p>
          <a:r>
            <a:rPr lang="es-ES_tradnl" dirty="0" smtClean="0"/>
            <a:t>Fe</a:t>
          </a:r>
          <a:endParaRPr lang="es-ES_tradnl" dirty="0"/>
        </a:p>
      </dgm:t>
    </dgm:pt>
    <dgm:pt modelId="{6D3F50AB-25A8-4C4B-9E0F-3CB337860764}" type="parTrans" cxnId="{B5249041-19EA-B444-8DB9-8F79220E0FB7}">
      <dgm:prSet/>
      <dgm:spPr/>
      <dgm:t>
        <a:bodyPr/>
        <a:lstStyle/>
        <a:p>
          <a:endParaRPr lang="es-ES_tradnl"/>
        </a:p>
      </dgm:t>
    </dgm:pt>
    <dgm:pt modelId="{96AB2E04-0F67-2243-9A16-6FECABEEE791}" type="sibTrans" cxnId="{B5249041-19EA-B444-8DB9-8F79220E0FB7}">
      <dgm:prSet/>
      <dgm:spPr/>
      <dgm:t>
        <a:bodyPr/>
        <a:lstStyle/>
        <a:p>
          <a:endParaRPr lang="es-ES_tradnl"/>
        </a:p>
      </dgm:t>
    </dgm:pt>
    <dgm:pt modelId="{7334ED5E-773B-8542-B49B-054422550ED1}">
      <dgm:prSet phldrT="[Texto]"/>
      <dgm:spPr/>
      <dgm:t>
        <a:bodyPr/>
        <a:lstStyle/>
        <a:p>
          <a:r>
            <a:rPr lang="es-MX" dirty="0" smtClean="0"/>
            <a:t>El componente formativo que </a:t>
          </a:r>
          <a:r>
            <a:rPr lang="es-MX" b="1" dirty="0" smtClean="0"/>
            <a:t>promueve el valor de la vida </a:t>
          </a:r>
          <a:r>
            <a:rPr lang="es-MX" dirty="0" smtClean="0"/>
            <a:t>como don de Dios para toda la humanidad y a la mujer como portadora y cuidadora de la vida.</a:t>
          </a:r>
          <a:endParaRPr lang="es-ES_tradnl" dirty="0"/>
        </a:p>
      </dgm:t>
    </dgm:pt>
    <dgm:pt modelId="{87D76D4B-14BE-394F-93A3-6AEA105AD592}" type="parTrans" cxnId="{667CFF77-F679-424E-A65E-FF8D829AC15F}">
      <dgm:prSet/>
      <dgm:spPr/>
      <dgm:t>
        <a:bodyPr/>
        <a:lstStyle/>
        <a:p>
          <a:endParaRPr lang="es-ES_tradnl"/>
        </a:p>
      </dgm:t>
    </dgm:pt>
    <dgm:pt modelId="{BCC2153B-D780-C648-99ED-6D6A5AE816D6}" type="sibTrans" cxnId="{667CFF77-F679-424E-A65E-FF8D829AC15F}">
      <dgm:prSet/>
      <dgm:spPr/>
      <dgm:t>
        <a:bodyPr/>
        <a:lstStyle/>
        <a:p>
          <a:endParaRPr lang="es-ES_tradnl"/>
        </a:p>
      </dgm:t>
    </dgm:pt>
    <dgm:pt modelId="{8D52728D-FCCD-F94A-BBE7-B74BAC313D1A}" type="pres">
      <dgm:prSet presAssocID="{FC708A9D-5760-A64E-A6C6-22A7F9E07C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DAAF3A-F382-AE4E-9123-F77CC7E05F33}" type="pres">
      <dgm:prSet presAssocID="{98ED3128-9496-0645-A32E-898E14B36B24}" presName="linNode" presStyleCnt="0"/>
      <dgm:spPr/>
    </dgm:pt>
    <dgm:pt modelId="{B23D2E26-717C-F040-A5FF-783A96B5C017}" type="pres">
      <dgm:prSet presAssocID="{98ED3128-9496-0645-A32E-898E14B36B24}" presName="parentText" presStyleLbl="node1" presStyleIdx="0" presStyleCnt="3" custScaleX="90435" custScaleY="10030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04554D-3731-114D-A6EB-75D56B6E8A74}" type="pres">
      <dgm:prSet presAssocID="{98ED3128-9496-0645-A32E-898E14B36B24}" presName="descendantText" presStyleLbl="alignAccFollowNode1" presStyleIdx="0" presStyleCnt="3" custScaleX="15148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CD27266-BEDB-694B-87DD-271A93C1608B}" type="pres">
      <dgm:prSet presAssocID="{70BD3704-33A1-4A47-AC4C-ABC6623C3475}" presName="sp" presStyleCnt="0"/>
      <dgm:spPr/>
    </dgm:pt>
    <dgm:pt modelId="{FF157386-2CD0-6B48-B6E7-A0AE7E77D957}" type="pres">
      <dgm:prSet presAssocID="{DCF7DC93-6360-294A-8A9B-E682D208B187}" presName="linNode" presStyleCnt="0"/>
      <dgm:spPr/>
    </dgm:pt>
    <dgm:pt modelId="{E8A031E6-A26C-974B-A0FF-421D08EA1869}" type="pres">
      <dgm:prSet presAssocID="{DCF7DC93-6360-294A-8A9B-E682D208B187}" presName="parentText" presStyleLbl="node1" presStyleIdx="1" presStyleCnt="3" custScaleX="7428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420855-AC73-754D-ADAD-062D39C46568}" type="pres">
      <dgm:prSet presAssocID="{DCF7DC93-6360-294A-8A9B-E682D208B187}" presName="descendantText" presStyleLbl="alignAccFollowNode1" presStyleIdx="1" presStyleCnt="3" custScaleX="12471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3677C5-4AA5-BA46-95AE-30EE9FB7363F}" type="pres">
      <dgm:prSet presAssocID="{BC71D787-44A9-D84E-A64D-E14027EDF7A3}" presName="sp" presStyleCnt="0"/>
      <dgm:spPr/>
    </dgm:pt>
    <dgm:pt modelId="{E7956651-43DB-1D4A-8220-D1B28B1C9FFC}" type="pres">
      <dgm:prSet presAssocID="{C889A223-6CBE-5947-8DB7-E7B9C7883A14}" presName="linNode" presStyleCnt="0"/>
      <dgm:spPr/>
    </dgm:pt>
    <dgm:pt modelId="{71EC60AA-AE49-2F45-954E-4BA5E5BFE31F}" type="pres">
      <dgm:prSet presAssocID="{C889A223-6CBE-5947-8DB7-E7B9C7883A14}" presName="parentText" presStyleLbl="node1" presStyleIdx="2" presStyleCnt="3" custScaleX="74209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9F7CA4-C54B-3543-BEB2-DBDCE1E0D1CC}" type="pres">
      <dgm:prSet presAssocID="{C889A223-6CBE-5947-8DB7-E7B9C7883A14}" presName="descendantText" presStyleLbl="alignAccFollowNode1" presStyleIdx="2" presStyleCnt="3" custScaleX="12235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E243D8D-E9C1-49F7-A59A-63C21FE27E41}" type="presOf" srcId="{71DC5C3E-E5A8-194E-B25C-08FAD4745A40}" destId="{7504554D-3731-114D-A6EB-75D56B6E8A74}" srcOrd="0" destOrd="0" presId="urn:microsoft.com/office/officeart/2005/8/layout/vList5"/>
    <dgm:cxn modelId="{EFB987AE-20EC-48BE-961F-3FDFCF2CFDBA}" type="presOf" srcId="{FC708A9D-5760-A64E-A6C6-22A7F9E07C59}" destId="{8D52728D-FCCD-F94A-BBE7-B74BAC313D1A}" srcOrd="0" destOrd="0" presId="urn:microsoft.com/office/officeart/2005/8/layout/vList5"/>
    <dgm:cxn modelId="{3CC4FD17-76E2-024A-94B5-F66D843631AB}" srcId="{DCF7DC93-6360-294A-8A9B-E682D208B187}" destId="{BD6688D8-FADC-0148-9CBC-2271FDD35E04}" srcOrd="0" destOrd="0" parTransId="{4842D2FD-EE03-2E4B-B888-C51264BA0BA8}" sibTransId="{C54A7315-8B77-7147-8BF3-520C54C3DCF0}"/>
    <dgm:cxn modelId="{B5249041-19EA-B444-8DB9-8F79220E0FB7}" srcId="{FC708A9D-5760-A64E-A6C6-22A7F9E07C59}" destId="{C889A223-6CBE-5947-8DB7-E7B9C7883A14}" srcOrd="2" destOrd="0" parTransId="{6D3F50AB-25A8-4C4B-9E0F-3CB337860764}" sibTransId="{96AB2E04-0F67-2243-9A16-6FECABEEE791}"/>
    <dgm:cxn modelId="{9B47D977-AE69-6241-BE6E-DE725C4B8BED}" srcId="{98ED3128-9496-0645-A32E-898E14B36B24}" destId="{71DC5C3E-E5A8-194E-B25C-08FAD4745A40}" srcOrd="0" destOrd="0" parTransId="{D0B5EB30-9D0D-BA43-BBE3-377C1AEAC99B}" sibTransId="{2FCD6A19-AF13-D647-8E60-C9A6B9D4007B}"/>
    <dgm:cxn modelId="{8DAAF78A-7715-4F00-9D2A-C578073F3E28}" type="presOf" srcId="{BD6688D8-FADC-0148-9CBC-2271FDD35E04}" destId="{50420855-AC73-754D-ADAD-062D39C46568}" srcOrd="0" destOrd="0" presId="urn:microsoft.com/office/officeart/2005/8/layout/vList5"/>
    <dgm:cxn modelId="{19650838-BD21-4A9B-9662-C78A04B366D5}" type="presOf" srcId="{98ED3128-9496-0645-A32E-898E14B36B24}" destId="{B23D2E26-717C-F040-A5FF-783A96B5C017}" srcOrd="0" destOrd="0" presId="urn:microsoft.com/office/officeart/2005/8/layout/vList5"/>
    <dgm:cxn modelId="{2DA1561E-87DA-40DA-BED0-A0FECEC4B5A1}" type="presOf" srcId="{7334ED5E-773B-8542-B49B-054422550ED1}" destId="{739F7CA4-C54B-3543-BEB2-DBDCE1E0D1CC}" srcOrd="0" destOrd="0" presId="urn:microsoft.com/office/officeart/2005/8/layout/vList5"/>
    <dgm:cxn modelId="{806BF39C-D5C1-8442-B479-BA4EEBAD1B98}" srcId="{FC708A9D-5760-A64E-A6C6-22A7F9E07C59}" destId="{98ED3128-9496-0645-A32E-898E14B36B24}" srcOrd="0" destOrd="0" parTransId="{43A6FF78-728A-2148-BB0B-47B3EE7AE9DD}" sibTransId="{70BD3704-33A1-4A47-AC4C-ABC6623C3475}"/>
    <dgm:cxn modelId="{667CFF77-F679-424E-A65E-FF8D829AC15F}" srcId="{C889A223-6CBE-5947-8DB7-E7B9C7883A14}" destId="{7334ED5E-773B-8542-B49B-054422550ED1}" srcOrd="0" destOrd="0" parTransId="{87D76D4B-14BE-394F-93A3-6AEA105AD592}" sibTransId="{BCC2153B-D780-C648-99ED-6D6A5AE816D6}"/>
    <dgm:cxn modelId="{ECDB431E-3692-8B47-B30B-0511C939A752}" srcId="{FC708A9D-5760-A64E-A6C6-22A7F9E07C59}" destId="{DCF7DC93-6360-294A-8A9B-E682D208B187}" srcOrd="1" destOrd="0" parTransId="{7EA644F1-E6D3-D645-8D4E-286B8A8BB8DE}" sibTransId="{BC71D787-44A9-D84E-A64D-E14027EDF7A3}"/>
    <dgm:cxn modelId="{60EA22E9-2967-4E2E-99A9-E13203BBF4E5}" type="presOf" srcId="{DCF7DC93-6360-294A-8A9B-E682D208B187}" destId="{E8A031E6-A26C-974B-A0FF-421D08EA1869}" srcOrd="0" destOrd="0" presId="urn:microsoft.com/office/officeart/2005/8/layout/vList5"/>
    <dgm:cxn modelId="{136BA62E-9ED8-4023-820B-75EC585F3095}" type="presOf" srcId="{C889A223-6CBE-5947-8DB7-E7B9C7883A14}" destId="{71EC60AA-AE49-2F45-954E-4BA5E5BFE31F}" srcOrd="0" destOrd="0" presId="urn:microsoft.com/office/officeart/2005/8/layout/vList5"/>
    <dgm:cxn modelId="{9A2C4DF5-55D0-4293-9DB7-E3E204000A53}" type="presParOf" srcId="{8D52728D-FCCD-F94A-BBE7-B74BAC313D1A}" destId="{D8DAAF3A-F382-AE4E-9123-F77CC7E05F33}" srcOrd="0" destOrd="0" presId="urn:microsoft.com/office/officeart/2005/8/layout/vList5"/>
    <dgm:cxn modelId="{6595A42B-4285-42BC-A345-14FCBFDF8C40}" type="presParOf" srcId="{D8DAAF3A-F382-AE4E-9123-F77CC7E05F33}" destId="{B23D2E26-717C-F040-A5FF-783A96B5C017}" srcOrd="0" destOrd="0" presId="urn:microsoft.com/office/officeart/2005/8/layout/vList5"/>
    <dgm:cxn modelId="{60909376-0716-4D8C-A6A2-33D260A83CCF}" type="presParOf" srcId="{D8DAAF3A-F382-AE4E-9123-F77CC7E05F33}" destId="{7504554D-3731-114D-A6EB-75D56B6E8A74}" srcOrd="1" destOrd="0" presId="urn:microsoft.com/office/officeart/2005/8/layout/vList5"/>
    <dgm:cxn modelId="{09E22891-AC88-433E-A797-E506E16ACC08}" type="presParOf" srcId="{8D52728D-FCCD-F94A-BBE7-B74BAC313D1A}" destId="{1CD27266-BEDB-694B-87DD-271A93C1608B}" srcOrd="1" destOrd="0" presId="urn:microsoft.com/office/officeart/2005/8/layout/vList5"/>
    <dgm:cxn modelId="{B4DCC9D2-4AB3-4C87-91AD-1518C83EBE7E}" type="presParOf" srcId="{8D52728D-FCCD-F94A-BBE7-B74BAC313D1A}" destId="{FF157386-2CD0-6B48-B6E7-A0AE7E77D957}" srcOrd="2" destOrd="0" presId="urn:microsoft.com/office/officeart/2005/8/layout/vList5"/>
    <dgm:cxn modelId="{BB835556-2B0C-41B7-ABAE-55C983BAAE71}" type="presParOf" srcId="{FF157386-2CD0-6B48-B6E7-A0AE7E77D957}" destId="{E8A031E6-A26C-974B-A0FF-421D08EA1869}" srcOrd="0" destOrd="0" presId="urn:microsoft.com/office/officeart/2005/8/layout/vList5"/>
    <dgm:cxn modelId="{CA5E3CDD-BB8B-4726-9767-AC363218DD2E}" type="presParOf" srcId="{FF157386-2CD0-6B48-B6E7-A0AE7E77D957}" destId="{50420855-AC73-754D-ADAD-062D39C46568}" srcOrd="1" destOrd="0" presId="urn:microsoft.com/office/officeart/2005/8/layout/vList5"/>
    <dgm:cxn modelId="{0D60A3E3-B03F-4A9C-B5DF-1BF44AFADF72}" type="presParOf" srcId="{8D52728D-FCCD-F94A-BBE7-B74BAC313D1A}" destId="{D53677C5-4AA5-BA46-95AE-30EE9FB7363F}" srcOrd="3" destOrd="0" presId="urn:microsoft.com/office/officeart/2005/8/layout/vList5"/>
    <dgm:cxn modelId="{E11E9DF7-AF46-46C7-9283-F45F422C9C2C}" type="presParOf" srcId="{8D52728D-FCCD-F94A-BBE7-B74BAC313D1A}" destId="{E7956651-43DB-1D4A-8220-D1B28B1C9FFC}" srcOrd="4" destOrd="0" presId="urn:microsoft.com/office/officeart/2005/8/layout/vList5"/>
    <dgm:cxn modelId="{C170DF91-FF38-4CAB-8FB5-706101F02603}" type="presParOf" srcId="{E7956651-43DB-1D4A-8220-D1B28B1C9FFC}" destId="{71EC60AA-AE49-2F45-954E-4BA5E5BFE31F}" srcOrd="0" destOrd="0" presId="urn:microsoft.com/office/officeart/2005/8/layout/vList5"/>
    <dgm:cxn modelId="{3F84E659-1585-4F30-AE00-EB0EB535A345}" type="presParOf" srcId="{E7956651-43DB-1D4A-8220-D1B28B1C9FFC}" destId="{739F7CA4-C54B-3543-BEB2-DBDCE1E0D1C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D0A4B5-C325-994D-9598-80C42430DAA1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EE31F89-07D5-DB4E-A7EF-13A0C1562AD3}">
      <dgm:prSet phldrT="[Texto]" custT="1"/>
      <dgm:spPr/>
      <dgm:t>
        <a:bodyPr/>
        <a:lstStyle/>
        <a:p>
          <a:r>
            <a:rPr lang="es-ES_tradnl" sz="1800" dirty="0" smtClean="0"/>
            <a:t>La</a:t>
          </a:r>
        </a:p>
        <a:p>
          <a:r>
            <a:rPr lang="es-ES_tradnl" sz="1800" dirty="0" smtClean="0"/>
            <a:t>Florida</a:t>
          </a:r>
          <a:endParaRPr lang="es-ES_tradnl" sz="1800" dirty="0"/>
        </a:p>
      </dgm:t>
    </dgm:pt>
    <dgm:pt modelId="{E5127C6B-27CB-B64D-8EA3-C42DC2277374}" type="parTrans" cxnId="{EACBB5C1-8479-D643-9CEB-6363B4311CA5}">
      <dgm:prSet/>
      <dgm:spPr/>
      <dgm:t>
        <a:bodyPr/>
        <a:lstStyle/>
        <a:p>
          <a:endParaRPr lang="es-ES_tradnl"/>
        </a:p>
      </dgm:t>
    </dgm:pt>
    <dgm:pt modelId="{62E82D53-F4DE-D94D-8C22-160D2B925D8A}" type="sibTrans" cxnId="{EACBB5C1-8479-D643-9CEB-6363B4311CA5}">
      <dgm:prSet/>
      <dgm:spPr/>
      <dgm:t>
        <a:bodyPr/>
        <a:lstStyle/>
        <a:p>
          <a:endParaRPr lang="es-ES_tradnl"/>
        </a:p>
      </dgm:t>
    </dgm:pt>
    <dgm:pt modelId="{F58D5AC8-CE13-8445-8ECC-601147E419BC}">
      <dgm:prSet phldrT="[Texto]"/>
      <dgm:spPr/>
      <dgm:t>
        <a:bodyPr/>
        <a:lstStyle/>
        <a:p>
          <a:r>
            <a:rPr lang="es-ES_tradnl" dirty="0" smtClean="0"/>
            <a:t>Maipú</a:t>
          </a:r>
          <a:endParaRPr lang="es-ES_tradnl" dirty="0"/>
        </a:p>
      </dgm:t>
    </dgm:pt>
    <dgm:pt modelId="{415AB811-9559-744C-A6FE-A4D013A7728D}" type="parTrans" cxnId="{DA29B16F-B77D-4841-9DAC-E042D6B5941A}">
      <dgm:prSet/>
      <dgm:spPr/>
      <dgm:t>
        <a:bodyPr/>
        <a:lstStyle/>
        <a:p>
          <a:endParaRPr lang="es-ES_tradnl"/>
        </a:p>
      </dgm:t>
    </dgm:pt>
    <dgm:pt modelId="{2BA2D56D-3981-A741-8B2C-38394C91CB38}" type="sibTrans" cxnId="{DA29B16F-B77D-4841-9DAC-E042D6B5941A}">
      <dgm:prSet/>
      <dgm:spPr/>
      <dgm:t>
        <a:bodyPr/>
        <a:lstStyle/>
        <a:p>
          <a:endParaRPr lang="es-ES_tradnl"/>
        </a:p>
      </dgm:t>
    </dgm:pt>
    <dgm:pt modelId="{CC30A48F-AAF0-2A4B-9AC1-CBB7DDCDF7DD}">
      <dgm:prSet phldrT="[Texto]"/>
      <dgm:spPr/>
      <dgm:t>
        <a:bodyPr/>
        <a:lstStyle/>
        <a:p>
          <a:r>
            <a:rPr lang="es-ES_tradnl" dirty="0" smtClean="0"/>
            <a:t>La Pintana</a:t>
          </a:r>
          <a:endParaRPr lang="es-ES_tradnl" dirty="0"/>
        </a:p>
      </dgm:t>
    </dgm:pt>
    <dgm:pt modelId="{A8B7CA9B-833B-4140-B705-2D1919C31FAB}" type="parTrans" cxnId="{8FD4B63B-2C10-2444-811D-E263513FC9E4}">
      <dgm:prSet/>
      <dgm:spPr/>
      <dgm:t>
        <a:bodyPr/>
        <a:lstStyle/>
        <a:p>
          <a:endParaRPr lang="es-ES_tradnl"/>
        </a:p>
      </dgm:t>
    </dgm:pt>
    <dgm:pt modelId="{0C473379-2CCC-B943-AF08-3AF050C41E7D}" type="sibTrans" cxnId="{8FD4B63B-2C10-2444-811D-E263513FC9E4}">
      <dgm:prSet/>
      <dgm:spPr/>
      <dgm:t>
        <a:bodyPr/>
        <a:lstStyle/>
        <a:p>
          <a:endParaRPr lang="es-ES_tradnl"/>
        </a:p>
      </dgm:t>
    </dgm:pt>
    <dgm:pt modelId="{1952D662-3B6C-1448-A9E7-42D18F195F33}" type="pres">
      <dgm:prSet presAssocID="{A9D0A4B5-C325-994D-9598-80C42430DAA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13A848F-A2C4-CE4F-9C1A-632E159B43F3}" type="pres">
      <dgm:prSet presAssocID="{A9D0A4B5-C325-994D-9598-80C42430DAA1}" presName="cycle" presStyleCnt="0"/>
      <dgm:spPr/>
    </dgm:pt>
    <dgm:pt modelId="{21F83D26-A8A0-3447-8FB4-95F0AEB9E56D}" type="pres">
      <dgm:prSet presAssocID="{A9D0A4B5-C325-994D-9598-80C42430DAA1}" presName="centerShape" presStyleCnt="0"/>
      <dgm:spPr/>
    </dgm:pt>
    <dgm:pt modelId="{9AA783FA-E9F5-2D41-9AB1-E121DC1C7B0E}" type="pres">
      <dgm:prSet presAssocID="{A9D0A4B5-C325-994D-9598-80C42430DAA1}" presName="connSite" presStyleLbl="node1" presStyleIdx="0" presStyleCnt="4"/>
      <dgm:spPr/>
    </dgm:pt>
    <dgm:pt modelId="{B708DD29-DBE1-AA4E-9621-93C950194CB0}" type="pres">
      <dgm:prSet presAssocID="{A9D0A4B5-C325-994D-9598-80C42430DAA1}" presName="visible" presStyleLbl="node1" presStyleIdx="0" presStyleCnt="4" custLinFactNeighborX="-12701" custLinFactNeighborY="-19045"/>
      <dgm:spPr/>
    </dgm:pt>
    <dgm:pt modelId="{92EE9FDC-D3CE-DC4A-A76D-1A472C8D4D32}" type="pres">
      <dgm:prSet presAssocID="{E5127C6B-27CB-B64D-8EA3-C42DC2277374}" presName="Name25" presStyleLbl="parChTrans1D1" presStyleIdx="0" presStyleCnt="3"/>
      <dgm:spPr/>
      <dgm:t>
        <a:bodyPr/>
        <a:lstStyle/>
        <a:p>
          <a:endParaRPr lang="es-CL"/>
        </a:p>
      </dgm:t>
    </dgm:pt>
    <dgm:pt modelId="{243E3EBE-0E29-F948-AEB1-F6E503427C53}" type="pres">
      <dgm:prSet presAssocID="{6EE31F89-07D5-DB4E-A7EF-13A0C1562AD3}" presName="node" presStyleCnt="0"/>
      <dgm:spPr/>
    </dgm:pt>
    <dgm:pt modelId="{C412396D-27AF-E548-93C3-9D4552520D2C}" type="pres">
      <dgm:prSet presAssocID="{6EE31F89-07D5-DB4E-A7EF-13A0C1562AD3}" presName="parentNode" presStyleLbl="node1" presStyleIdx="1" presStyleCnt="4" custLinFactNeighborX="-2446" custLinFactNeighborY="-20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5EE2E3-2EFD-034F-8328-1AA2DD6B471F}" type="pres">
      <dgm:prSet presAssocID="{6EE31F89-07D5-DB4E-A7EF-13A0C1562AD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8ABBEDF-F3F3-0944-97FF-0374F8AC219E}" type="pres">
      <dgm:prSet presAssocID="{415AB811-9559-744C-A6FE-A4D013A7728D}" presName="Name25" presStyleLbl="parChTrans1D1" presStyleIdx="1" presStyleCnt="3"/>
      <dgm:spPr/>
      <dgm:t>
        <a:bodyPr/>
        <a:lstStyle/>
        <a:p>
          <a:endParaRPr lang="es-CL"/>
        </a:p>
      </dgm:t>
    </dgm:pt>
    <dgm:pt modelId="{04333AD6-FD3F-8C44-B27D-9DB92B2331D1}" type="pres">
      <dgm:prSet presAssocID="{F58D5AC8-CE13-8445-8ECC-601147E419BC}" presName="node" presStyleCnt="0"/>
      <dgm:spPr/>
    </dgm:pt>
    <dgm:pt modelId="{91C76FF1-20F3-DC4E-9B01-FB5A84555670}" type="pres">
      <dgm:prSet presAssocID="{F58D5AC8-CE13-8445-8ECC-601147E419B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FD69BB8-C43E-684F-A47D-5D4E26694B4C}" type="pres">
      <dgm:prSet presAssocID="{F58D5AC8-CE13-8445-8ECC-601147E419B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671EFB0-2987-FA4A-9BDB-8C6A1FB1892C}" type="pres">
      <dgm:prSet presAssocID="{A8B7CA9B-833B-4140-B705-2D1919C31FAB}" presName="Name25" presStyleLbl="parChTrans1D1" presStyleIdx="2" presStyleCnt="3"/>
      <dgm:spPr/>
      <dgm:t>
        <a:bodyPr/>
        <a:lstStyle/>
        <a:p>
          <a:endParaRPr lang="es-CL"/>
        </a:p>
      </dgm:t>
    </dgm:pt>
    <dgm:pt modelId="{7ADC9650-B6AD-6E40-B615-5A635711F3DA}" type="pres">
      <dgm:prSet presAssocID="{CC30A48F-AAF0-2A4B-9AC1-CBB7DDCDF7DD}" presName="node" presStyleCnt="0"/>
      <dgm:spPr/>
    </dgm:pt>
    <dgm:pt modelId="{B0F9A5F9-61EC-4B41-92A8-5F9F7CB656DA}" type="pres">
      <dgm:prSet presAssocID="{CC30A48F-AAF0-2A4B-9AC1-CBB7DDCDF7DD}" presName="parentNode" presStyleLbl="node1" presStyleIdx="3" presStyleCnt="4" custScaleX="111933" custScaleY="111683" custLinFactNeighborX="-5955" custLinFactNeighborY="-1476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9DADC3-E0AA-9D4C-98AB-3B1A83C7EB9D}" type="pres">
      <dgm:prSet presAssocID="{CC30A48F-AAF0-2A4B-9AC1-CBB7DDCDF7D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C0C9E8A-2580-4F27-86B2-86E4580BB94C}" type="presOf" srcId="{E5127C6B-27CB-B64D-8EA3-C42DC2277374}" destId="{92EE9FDC-D3CE-DC4A-A76D-1A472C8D4D32}" srcOrd="0" destOrd="0" presId="urn:microsoft.com/office/officeart/2005/8/layout/radial2"/>
    <dgm:cxn modelId="{A2E93305-39E3-4CB1-8619-B005995E191F}" type="presOf" srcId="{CC30A48F-AAF0-2A4B-9AC1-CBB7DDCDF7DD}" destId="{B0F9A5F9-61EC-4B41-92A8-5F9F7CB656DA}" srcOrd="0" destOrd="0" presId="urn:microsoft.com/office/officeart/2005/8/layout/radial2"/>
    <dgm:cxn modelId="{F0B202C8-6E26-415D-BDBD-9CCA59AA40A6}" type="presOf" srcId="{A9D0A4B5-C325-994D-9598-80C42430DAA1}" destId="{1952D662-3B6C-1448-A9E7-42D18F195F33}" srcOrd="0" destOrd="0" presId="urn:microsoft.com/office/officeart/2005/8/layout/radial2"/>
    <dgm:cxn modelId="{EACBB5C1-8479-D643-9CEB-6363B4311CA5}" srcId="{A9D0A4B5-C325-994D-9598-80C42430DAA1}" destId="{6EE31F89-07D5-DB4E-A7EF-13A0C1562AD3}" srcOrd="0" destOrd="0" parTransId="{E5127C6B-27CB-B64D-8EA3-C42DC2277374}" sibTransId="{62E82D53-F4DE-D94D-8C22-160D2B925D8A}"/>
    <dgm:cxn modelId="{76549152-CBDE-4B0B-9FB9-20DDB7E2FCBC}" type="presOf" srcId="{F58D5AC8-CE13-8445-8ECC-601147E419BC}" destId="{91C76FF1-20F3-DC4E-9B01-FB5A84555670}" srcOrd="0" destOrd="0" presId="urn:microsoft.com/office/officeart/2005/8/layout/radial2"/>
    <dgm:cxn modelId="{8804836E-60B2-4905-9EDE-FD5DA58C24F4}" type="presOf" srcId="{6EE31F89-07D5-DB4E-A7EF-13A0C1562AD3}" destId="{C412396D-27AF-E548-93C3-9D4552520D2C}" srcOrd="0" destOrd="0" presId="urn:microsoft.com/office/officeart/2005/8/layout/radial2"/>
    <dgm:cxn modelId="{8FD4B63B-2C10-2444-811D-E263513FC9E4}" srcId="{A9D0A4B5-C325-994D-9598-80C42430DAA1}" destId="{CC30A48F-AAF0-2A4B-9AC1-CBB7DDCDF7DD}" srcOrd="2" destOrd="0" parTransId="{A8B7CA9B-833B-4140-B705-2D1919C31FAB}" sibTransId="{0C473379-2CCC-B943-AF08-3AF050C41E7D}"/>
    <dgm:cxn modelId="{67A4EF38-88F8-4F66-8321-12C7634172D8}" type="presOf" srcId="{415AB811-9559-744C-A6FE-A4D013A7728D}" destId="{E8ABBEDF-F3F3-0944-97FF-0374F8AC219E}" srcOrd="0" destOrd="0" presId="urn:microsoft.com/office/officeart/2005/8/layout/radial2"/>
    <dgm:cxn modelId="{20120A03-004A-4669-8FF4-F1EE993C8910}" type="presOf" srcId="{A8B7CA9B-833B-4140-B705-2D1919C31FAB}" destId="{6671EFB0-2987-FA4A-9BDB-8C6A1FB1892C}" srcOrd="0" destOrd="0" presId="urn:microsoft.com/office/officeart/2005/8/layout/radial2"/>
    <dgm:cxn modelId="{DA29B16F-B77D-4841-9DAC-E042D6B5941A}" srcId="{A9D0A4B5-C325-994D-9598-80C42430DAA1}" destId="{F58D5AC8-CE13-8445-8ECC-601147E419BC}" srcOrd="1" destOrd="0" parTransId="{415AB811-9559-744C-A6FE-A4D013A7728D}" sibTransId="{2BA2D56D-3981-A741-8B2C-38394C91CB38}"/>
    <dgm:cxn modelId="{A6E71E70-D831-40C3-ADD1-D11689034098}" type="presParOf" srcId="{1952D662-3B6C-1448-A9E7-42D18F195F33}" destId="{B13A848F-A2C4-CE4F-9C1A-632E159B43F3}" srcOrd="0" destOrd="0" presId="urn:microsoft.com/office/officeart/2005/8/layout/radial2"/>
    <dgm:cxn modelId="{85E2F3FC-23FD-4BB8-9470-D947CF532FC4}" type="presParOf" srcId="{B13A848F-A2C4-CE4F-9C1A-632E159B43F3}" destId="{21F83D26-A8A0-3447-8FB4-95F0AEB9E56D}" srcOrd="0" destOrd="0" presId="urn:microsoft.com/office/officeart/2005/8/layout/radial2"/>
    <dgm:cxn modelId="{C5900632-7E34-4742-A654-27BD8FB76448}" type="presParOf" srcId="{21F83D26-A8A0-3447-8FB4-95F0AEB9E56D}" destId="{9AA783FA-E9F5-2D41-9AB1-E121DC1C7B0E}" srcOrd="0" destOrd="0" presId="urn:microsoft.com/office/officeart/2005/8/layout/radial2"/>
    <dgm:cxn modelId="{B446B314-9DA6-4C37-9452-7BC319C70525}" type="presParOf" srcId="{21F83D26-A8A0-3447-8FB4-95F0AEB9E56D}" destId="{B708DD29-DBE1-AA4E-9621-93C950194CB0}" srcOrd="1" destOrd="0" presId="urn:microsoft.com/office/officeart/2005/8/layout/radial2"/>
    <dgm:cxn modelId="{1664FA25-D113-470B-89B6-657361DAFBE6}" type="presParOf" srcId="{B13A848F-A2C4-CE4F-9C1A-632E159B43F3}" destId="{92EE9FDC-D3CE-DC4A-A76D-1A472C8D4D32}" srcOrd="1" destOrd="0" presId="urn:microsoft.com/office/officeart/2005/8/layout/radial2"/>
    <dgm:cxn modelId="{650024E3-A332-41D1-BE25-9959D71CD102}" type="presParOf" srcId="{B13A848F-A2C4-CE4F-9C1A-632E159B43F3}" destId="{243E3EBE-0E29-F948-AEB1-F6E503427C53}" srcOrd="2" destOrd="0" presId="urn:microsoft.com/office/officeart/2005/8/layout/radial2"/>
    <dgm:cxn modelId="{70E692B5-4640-4AEA-8202-9286DAA3A29F}" type="presParOf" srcId="{243E3EBE-0E29-F948-AEB1-F6E503427C53}" destId="{C412396D-27AF-E548-93C3-9D4552520D2C}" srcOrd="0" destOrd="0" presId="urn:microsoft.com/office/officeart/2005/8/layout/radial2"/>
    <dgm:cxn modelId="{A91BD449-222C-4E64-9B99-17F49CA30C83}" type="presParOf" srcId="{243E3EBE-0E29-F948-AEB1-F6E503427C53}" destId="{C85EE2E3-2EFD-034F-8328-1AA2DD6B471F}" srcOrd="1" destOrd="0" presId="urn:microsoft.com/office/officeart/2005/8/layout/radial2"/>
    <dgm:cxn modelId="{537D6AF9-35EC-433B-A607-4DD18CDFC402}" type="presParOf" srcId="{B13A848F-A2C4-CE4F-9C1A-632E159B43F3}" destId="{E8ABBEDF-F3F3-0944-97FF-0374F8AC219E}" srcOrd="3" destOrd="0" presId="urn:microsoft.com/office/officeart/2005/8/layout/radial2"/>
    <dgm:cxn modelId="{5AB6F21D-0ACB-4CF8-8DB3-FA6187448708}" type="presParOf" srcId="{B13A848F-A2C4-CE4F-9C1A-632E159B43F3}" destId="{04333AD6-FD3F-8C44-B27D-9DB92B2331D1}" srcOrd="4" destOrd="0" presId="urn:microsoft.com/office/officeart/2005/8/layout/radial2"/>
    <dgm:cxn modelId="{81CE8EA4-22FB-4D2F-9C8D-2455C6B4669C}" type="presParOf" srcId="{04333AD6-FD3F-8C44-B27D-9DB92B2331D1}" destId="{91C76FF1-20F3-DC4E-9B01-FB5A84555670}" srcOrd="0" destOrd="0" presId="urn:microsoft.com/office/officeart/2005/8/layout/radial2"/>
    <dgm:cxn modelId="{1A1403DA-F15A-493C-9A64-3FB67BC40C9A}" type="presParOf" srcId="{04333AD6-FD3F-8C44-B27D-9DB92B2331D1}" destId="{9FD69BB8-C43E-684F-A47D-5D4E26694B4C}" srcOrd="1" destOrd="0" presId="urn:microsoft.com/office/officeart/2005/8/layout/radial2"/>
    <dgm:cxn modelId="{B9B3E933-643E-48CE-A78F-1E362B044E0D}" type="presParOf" srcId="{B13A848F-A2C4-CE4F-9C1A-632E159B43F3}" destId="{6671EFB0-2987-FA4A-9BDB-8C6A1FB1892C}" srcOrd="5" destOrd="0" presId="urn:microsoft.com/office/officeart/2005/8/layout/radial2"/>
    <dgm:cxn modelId="{59875537-71EB-4F6A-8109-CAE5FE012AC5}" type="presParOf" srcId="{B13A848F-A2C4-CE4F-9C1A-632E159B43F3}" destId="{7ADC9650-B6AD-6E40-B615-5A635711F3DA}" srcOrd="6" destOrd="0" presId="urn:microsoft.com/office/officeart/2005/8/layout/radial2"/>
    <dgm:cxn modelId="{BBC34E4E-4C52-493C-802D-63F108383034}" type="presParOf" srcId="{7ADC9650-B6AD-6E40-B615-5A635711F3DA}" destId="{B0F9A5F9-61EC-4B41-92A8-5F9F7CB656DA}" srcOrd="0" destOrd="0" presId="urn:microsoft.com/office/officeart/2005/8/layout/radial2"/>
    <dgm:cxn modelId="{1E2846A8-ABB3-494E-987A-75FF52A41282}" type="presParOf" srcId="{7ADC9650-B6AD-6E40-B615-5A635711F3DA}" destId="{929DADC3-E0AA-9D4C-98AB-3B1A83C7EB9D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4554D-3731-114D-A6EB-75D56B6E8A74}">
      <dsp:nvSpPr>
        <dsp:cNvPr id="0" name=""/>
        <dsp:cNvSpPr/>
      </dsp:nvSpPr>
      <dsp:spPr>
        <a:xfrm rot="5400000">
          <a:off x="4556365" y="-2343278"/>
          <a:ext cx="1166849" cy="61495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El </a:t>
          </a:r>
          <a:r>
            <a:rPr lang="es-MX" sz="1700" b="1" kern="1200" dirty="0" smtClean="0"/>
            <a:t>acompañamiento  psicoafectivo </a:t>
          </a:r>
          <a:r>
            <a:rPr lang="es-MX" sz="1700" kern="1200" dirty="0" smtClean="0"/>
            <a:t>semanal en grupos, ejecutado por mujeres que acompañan a las jóvenes madres durante  el proceso de embarazo  y primera etapa de crianza es eje central del programa.</a:t>
          </a:r>
          <a:endParaRPr lang="es-ES_tradnl" sz="1700" kern="1200" dirty="0"/>
        </a:p>
      </dsp:txBody>
      <dsp:txXfrm rot="5400000">
        <a:off x="4556365" y="-2343278"/>
        <a:ext cx="1166849" cy="6149539"/>
      </dsp:txXfrm>
    </dsp:sp>
    <dsp:sp modelId="{B23D2E26-717C-F040-A5FF-783A96B5C017}">
      <dsp:nvSpPr>
        <dsp:cNvPr id="0" name=""/>
        <dsp:cNvSpPr/>
      </dsp:nvSpPr>
      <dsp:spPr>
        <a:xfrm>
          <a:off x="18" y="0"/>
          <a:ext cx="2065002" cy="1462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 smtClean="0"/>
            <a:t>Amor</a:t>
          </a:r>
          <a:endParaRPr lang="es-ES_tradnl" sz="4800" kern="1200" dirty="0"/>
        </a:p>
      </dsp:txBody>
      <dsp:txXfrm>
        <a:off x="18" y="0"/>
        <a:ext cx="2065002" cy="1462981"/>
      </dsp:txXfrm>
    </dsp:sp>
    <dsp:sp modelId="{50420855-AC73-754D-ADAD-062D39C46568}">
      <dsp:nvSpPr>
        <dsp:cNvPr id="0" name=""/>
        <dsp:cNvSpPr/>
      </dsp:nvSpPr>
      <dsp:spPr>
        <a:xfrm rot="5400000">
          <a:off x="4564009" y="-816956"/>
          <a:ext cx="1166849" cy="61642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La educación orientada</a:t>
          </a:r>
          <a:r>
            <a:rPr lang="es-MX" sz="1700" b="0" kern="1200" dirty="0" smtClean="0"/>
            <a:t> a </a:t>
          </a:r>
          <a:r>
            <a:rPr lang="es-MX" sz="1700" b="1" kern="1200" dirty="0" smtClean="0"/>
            <a:t>desplegar  las potencialidades </a:t>
          </a:r>
          <a:r>
            <a:rPr lang="es-MX" sz="1700" kern="1200" dirty="0" smtClean="0"/>
            <a:t>de la jóven para  promover el desarrollo de su hijo a través de un vínculo sano  es el segundo elemento central.</a:t>
          </a:r>
          <a:endParaRPr lang="es-ES_tradnl" sz="1700" kern="1200" dirty="0"/>
        </a:p>
      </dsp:txBody>
      <dsp:txXfrm rot="5400000">
        <a:off x="4564009" y="-816956"/>
        <a:ext cx="1166849" cy="6164294"/>
      </dsp:txXfrm>
    </dsp:sp>
    <dsp:sp modelId="{E8A031E6-A26C-974B-A0FF-421D08EA1869}">
      <dsp:nvSpPr>
        <dsp:cNvPr id="0" name=""/>
        <dsp:cNvSpPr/>
      </dsp:nvSpPr>
      <dsp:spPr>
        <a:xfrm>
          <a:off x="18" y="1535910"/>
          <a:ext cx="2065268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 smtClean="0"/>
            <a:t>Razón</a:t>
          </a:r>
          <a:endParaRPr lang="es-ES_tradnl" sz="4800" kern="1200" dirty="0"/>
        </a:p>
      </dsp:txBody>
      <dsp:txXfrm>
        <a:off x="18" y="1535910"/>
        <a:ext cx="2065268" cy="1458562"/>
      </dsp:txXfrm>
    </dsp:sp>
    <dsp:sp modelId="{739F7CA4-C54B-3543-BEB2-DBDCE1E0D1CC}">
      <dsp:nvSpPr>
        <dsp:cNvPr id="0" name=""/>
        <dsp:cNvSpPr/>
      </dsp:nvSpPr>
      <dsp:spPr>
        <a:xfrm rot="5400000">
          <a:off x="4577894" y="728733"/>
          <a:ext cx="1166849" cy="6135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El componente formativo que </a:t>
          </a:r>
          <a:r>
            <a:rPr lang="es-MX" sz="1700" b="1" kern="1200" dirty="0" smtClean="0"/>
            <a:t>promueve el valor de la vida </a:t>
          </a:r>
          <a:r>
            <a:rPr lang="es-MX" sz="1700" kern="1200" dirty="0" smtClean="0"/>
            <a:t>como don de Dios para toda la humanidad y a la mujer como portadora y cuidadora de la vida.</a:t>
          </a:r>
          <a:endParaRPr lang="es-ES_tradnl" sz="1700" kern="1200" dirty="0"/>
        </a:p>
      </dsp:txBody>
      <dsp:txXfrm rot="5400000">
        <a:off x="4577894" y="728733"/>
        <a:ext cx="1166849" cy="6135895"/>
      </dsp:txXfrm>
    </dsp:sp>
    <dsp:sp modelId="{71EC60AA-AE49-2F45-954E-4BA5E5BFE31F}">
      <dsp:nvSpPr>
        <dsp:cNvPr id="0" name=""/>
        <dsp:cNvSpPr/>
      </dsp:nvSpPr>
      <dsp:spPr>
        <a:xfrm>
          <a:off x="18" y="3067400"/>
          <a:ext cx="2093352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kern="1200" dirty="0" smtClean="0"/>
            <a:t>Fe</a:t>
          </a:r>
          <a:endParaRPr lang="es-ES_tradnl" sz="4800" kern="1200" dirty="0"/>
        </a:p>
      </dsp:txBody>
      <dsp:txXfrm>
        <a:off x="18" y="3067400"/>
        <a:ext cx="2093352" cy="1458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1EFB0-2987-FA4A-9BDB-8C6A1FB1892C}">
      <dsp:nvSpPr>
        <dsp:cNvPr id="0" name=""/>
        <dsp:cNvSpPr/>
      </dsp:nvSpPr>
      <dsp:spPr>
        <a:xfrm rot="2442924">
          <a:off x="1742620" y="2778345"/>
          <a:ext cx="406645" cy="64775"/>
        </a:xfrm>
        <a:custGeom>
          <a:avLst/>
          <a:gdLst/>
          <a:ahLst/>
          <a:cxnLst/>
          <a:rect l="0" t="0" r="0" b="0"/>
          <a:pathLst>
            <a:path>
              <a:moveTo>
                <a:pt x="0" y="32387"/>
              </a:moveTo>
              <a:lnTo>
                <a:pt x="406645" y="32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BBEDF-F3F3-0944-97FF-0374F8AC219E}">
      <dsp:nvSpPr>
        <dsp:cNvPr id="0" name=""/>
        <dsp:cNvSpPr/>
      </dsp:nvSpPr>
      <dsp:spPr>
        <a:xfrm>
          <a:off x="1791832" y="2036393"/>
          <a:ext cx="812798" cy="64775"/>
        </a:xfrm>
        <a:custGeom>
          <a:avLst/>
          <a:gdLst/>
          <a:ahLst/>
          <a:cxnLst/>
          <a:rect l="0" t="0" r="0" b="0"/>
          <a:pathLst>
            <a:path>
              <a:moveTo>
                <a:pt x="0" y="32387"/>
              </a:moveTo>
              <a:lnTo>
                <a:pt x="812798" y="32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9FDC-D3CE-DC4A-A76D-1A472C8D4D32}">
      <dsp:nvSpPr>
        <dsp:cNvPr id="0" name=""/>
        <dsp:cNvSpPr/>
      </dsp:nvSpPr>
      <dsp:spPr>
        <a:xfrm rot="19005538">
          <a:off x="1709608" y="1163105"/>
          <a:ext cx="605655" cy="64775"/>
        </a:xfrm>
        <a:custGeom>
          <a:avLst/>
          <a:gdLst/>
          <a:ahLst/>
          <a:cxnLst/>
          <a:rect l="0" t="0" r="0" b="0"/>
          <a:pathLst>
            <a:path>
              <a:moveTo>
                <a:pt x="0" y="32387"/>
              </a:moveTo>
              <a:lnTo>
                <a:pt x="605655" y="32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8DD29-DBE1-AA4E-9621-93C950194CB0}">
      <dsp:nvSpPr>
        <dsp:cNvPr id="0" name=""/>
        <dsp:cNvSpPr/>
      </dsp:nvSpPr>
      <dsp:spPr>
        <a:xfrm>
          <a:off x="0" y="672060"/>
          <a:ext cx="2022912" cy="20229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2396D-27AF-E548-93C3-9D4552520D2C}">
      <dsp:nvSpPr>
        <dsp:cNvPr id="0" name=""/>
        <dsp:cNvSpPr/>
      </dsp:nvSpPr>
      <dsp:spPr>
        <a:xfrm>
          <a:off x="2068260" y="-34588"/>
          <a:ext cx="1213747" cy="12137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Florida</a:t>
          </a:r>
          <a:endParaRPr lang="es-ES_tradnl" sz="1800" kern="1200" dirty="0"/>
        </a:p>
      </dsp:txBody>
      <dsp:txXfrm>
        <a:off x="2068260" y="-34588"/>
        <a:ext cx="1213747" cy="1213747"/>
      </dsp:txXfrm>
    </dsp:sp>
    <dsp:sp modelId="{91C76FF1-20F3-DC4E-9B01-FB5A84555670}">
      <dsp:nvSpPr>
        <dsp:cNvPr id="0" name=""/>
        <dsp:cNvSpPr/>
      </dsp:nvSpPr>
      <dsp:spPr>
        <a:xfrm>
          <a:off x="2604631" y="1502560"/>
          <a:ext cx="1132441" cy="1132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Maipú</a:t>
          </a:r>
          <a:endParaRPr lang="es-ES_tradnl" sz="2300" kern="1200" dirty="0"/>
        </a:p>
      </dsp:txBody>
      <dsp:txXfrm>
        <a:off x="2604631" y="1502560"/>
        <a:ext cx="1132441" cy="1132441"/>
      </dsp:txXfrm>
    </dsp:sp>
    <dsp:sp modelId="{B0F9A5F9-61EC-4B41-92A8-5F9F7CB656DA}">
      <dsp:nvSpPr>
        <dsp:cNvPr id="0" name=""/>
        <dsp:cNvSpPr/>
      </dsp:nvSpPr>
      <dsp:spPr>
        <a:xfrm>
          <a:off x="1935147" y="2708267"/>
          <a:ext cx="1358584" cy="1355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La Pintana</a:t>
          </a:r>
          <a:endParaRPr lang="es-ES_tradnl" sz="2300" kern="1200" dirty="0"/>
        </a:p>
      </dsp:txBody>
      <dsp:txXfrm>
        <a:off x="1935147" y="2708267"/>
        <a:ext cx="1358584" cy="135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DF95-0C7E-44A5-B859-C62B1044CD85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AF43-EA20-4F6F-BF52-72CA55B8BF1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AF43-EA20-4F6F-BF52-72CA55B8BF15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Comunidad de Equipo de Formación Permanente.</a:t>
            </a:r>
          </a:p>
          <a:p>
            <a:endParaRPr lang="es-CL" dirty="0" smtClean="0"/>
          </a:p>
          <a:p>
            <a:r>
              <a:rPr lang="es-CL" dirty="0" smtClean="0"/>
              <a:t>Ellas son:</a:t>
            </a:r>
          </a:p>
          <a:p>
            <a:r>
              <a:rPr lang="es-CL" dirty="0" smtClean="0"/>
              <a:t>Un espacio……………etc..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AF43-EA20-4F6F-BF52-72CA55B8BF15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1.-Comunidad Naciente</a:t>
            </a:r>
          </a:p>
          <a:p>
            <a:endParaRPr lang="es-CL" dirty="0" smtClean="0"/>
          </a:p>
          <a:p>
            <a:r>
              <a:rPr lang="es-CL" dirty="0" smtClean="0"/>
              <a:t>5.- Comunidad san José de los Ángeles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AF43-EA20-4F6F-BF52-72CA55B8BF15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Tema : “ ADS, en ………………………..Misionera”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AF43-EA20-4F6F-BF52-72CA55B8BF15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Consejo Inspectorial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AF43-EA20-4F6F-BF52-72CA55B8BF15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dirty="0" smtClean="0"/>
              <a:t>Con</a:t>
            </a:r>
            <a:r>
              <a:rPr lang="es-CL" baseline="0" dirty="0" smtClean="0"/>
              <a:t> ellos participamos:</a:t>
            </a:r>
          </a:p>
          <a:p>
            <a:pPr eaLnBrk="1" hangingPunct="1">
              <a:spcBef>
                <a:spcPct val="0"/>
              </a:spcBef>
            </a:pPr>
            <a:r>
              <a:rPr lang="es-CL" baseline="0" dirty="0" smtClean="0"/>
              <a:t>En el Congreso de Don Rúa en la Universidad Silva Henríquez, organizado por el padre pepe Lino.</a:t>
            </a:r>
          </a:p>
          <a:p>
            <a:pPr eaLnBrk="1" hangingPunct="1">
              <a:spcBef>
                <a:spcPct val="0"/>
              </a:spcBef>
            </a:pPr>
            <a:r>
              <a:rPr lang="es-CL" baseline="0" dirty="0" smtClean="0"/>
              <a:t>Borrar : nos representó Juanita Manríquez</a:t>
            </a:r>
          </a:p>
          <a:p>
            <a:pPr eaLnBrk="1" hangingPunct="1">
              <a:spcBef>
                <a:spcPct val="0"/>
              </a:spcBef>
            </a:pPr>
            <a:r>
              <a:rPr lang="es-CL" baseline="0" dirty="0" smtClean="0"/>
              <a:t>SIGNO </a:t>
            </a:r>
          </a:p>
          <a:p>
            <a:pPr eaLnBrk="1" hangingPunct="1">
              <a:spcBef>
                <a:spcPct val="0"/>
              </a:spcBef>
            </a:pPr>
            <a:r>
              <a:rPr lang="es-CL" baseline="0" dirty="0" smtClean="0"/>
              <a:t>ADMA</a:t>
            </a:r>
            <a:endParaRPr lang="es-CL" dirty="0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20518-B9A8-467C-A8C4-5D44E0E0D63A}" type="slidenum">
              <a:rPr lang="es-CL" smtClean="0">
                <a:latin typeface="Calibri" charset="0"/>
              </a:rPr>
              <a:pPr/>
              <a:t>11</a:t>
            </a:fld>
            <a:endParaRPr lang="es-CL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5BB0-29FF-4CA9-ACBD-36CA69D387E3}" type="datetimeFigureOut">
              <a:rPr lang="es-CL" smtClean="0"/>
              <a:pPr/>
              <a:t>23-01-2012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3F8A-09D0-4EC8-ACDF-B864D02C0C7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5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2.jpeg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0.emf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19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.jpeg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ADS VOLUNTARIAS SALESIAN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214686"/>
            <a:ext cx="1706574" cy="16456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0" y="5143512"/>
            <a:ext cx="9144000" cy="158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4364251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7352980" y="54896"/>
            <a:ext cx="1576738" cy="873774"/>
            <a:chOff x="6924352" y="2500306"/>
            <a:chExt cx="1576738" cy="873774"/>
          </a:xfrm>
        </p:grpSpPr>
        <p:sp>
          <p:nvSpPr>
            <p:cNvPr id="48" name="4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4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4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66" name="65 CuadroTexto"/>
          <p:cNvSpPr txBox="1"/>
          <p:nvPr/>
        </p:nvSpPr>
        <p:spPr>
          <a:xfrm>
            <a:off x="1285852" y="5286388"/>
            <a:ext cx="6349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08138" algn="l"/>
                <a:tab pos="1966913" algn="l"/>
              </a:tabLst>
            </a:pPr>
            <a:r>
              <a:rPr lang="es-C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Asociación Damas Salesianas</a:t>
            </a:r>
          </a:p>
          <a:p>
            <a:pPr algn="ctr">
              <a:tabLst>
                <a:tab pos="1608138" algn="l"/>
                <a:tab pos="1966913" algn="l"/>
              </a:tabLst>
            </a:pPr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MEMORIA 2011</a:t>
            </a:r>
          </a:p>
        </p:txBody>
      </p:sp>
      <p:sp>
        <p:nvSpPr>
          <p:cNvPr id="52226" name="AutoShape 2" descr="https://mail.google.com/mail/?attid=0.1&amp;disp=emb&amp;view=att&amp;th=133cdb55a820eaf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2228" name="AutoShape 4" descr="https://mail.google.com/mail/?attid=0.1&amp;disp=emb&amp;view=att&amp;th=133cdb55a820eaf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2230" name="AutoShape 6" descr="https://mail.google.com/mail/?attid=0.1&amp;disp=emb&amp;view=att&amp;th=133cdb55a820eaf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-2198686" y="1147753"/>
            <a:ext cx="7056438" cy="9953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Regalo ADS  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2452714"/>
            <a:ext cx="3643338" cy="4691062"/>
          </a:xfrm>
        </p:spPr>
        <p:txBody>
          <a:bodyPr/>
          <a:lstStyle/>
          <a:p>
            <a:pPr eaLnBrk="1" hangingPunct="1"/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Renovación de nuestro compromiso ADS.</a:t>
            </a:r>
          </a:p>
          <a:p>
            <a:pPr eaLnBrk="1" hangingPunct="1"/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Este  año  nos acompañó  el Consejo Inspectorial Salesiano, presidido por el padre SDB Leonardo Santibáñez, y otros miembros de la familia Salesiana</a:t>
            </a:r>
            <a:r>
              <a:rPr lang="es-ES_tradnl" sz="1800" dirty="0" smtClean="0">
                <a:latin typeface="Copperplate Gothic Light" pitchFamily="34" charset="0"/>
              </a:rPr>
              <a:t>.</a:t>
            </a:r>
            <a:endParaRPr lang="es-AR" sz="1800" dirty="0" smtClean="0">
              <a:latin typeface="Copperplate Gothic Light" pitchFamily="34" charset="0"/>
            </a:endParaRPr>
          </a:p>
        </p:txBody>
      </p:sp>
      <p:pic>
        <p:nvPicPr>
          <p:cNvPr id="7172" name="Picture 2" descr="C:\Users\Administrador\Documents\ADS\FOTOS DE COMUNIDADES ADS RETIROS Y PROMESAS 2011\promesa_2011_(2).JPG"/>
          <p:cNvPicPr>
            <a:picLocks noChangeAspect="1" noChangeArrowheads="1"/>
          </p:cNvPicPr>
          <p:nvPr/>
        </p:nvPicPr>
        <p:blipFill>
          <a:blip r:embed="rId3" cstate="email"/>
          <a:srcRect r="793"/>
          <a:stretch>
            <a:fillRect/>
          </a:stretch>
        </p:blipFill>
        <p:spPr bwMode="auto">
          <a:xfrm>
            <a:off x="3786182" y="4681576"/>
            <a:ext cx="178595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4" descr="C:\Users\Administrador\Documents\ADS\FOTOS DE COMUNIDADES ADS RETIROS Y PROMESAS 2011\promesa_2011_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8252" y="1681180"/>
            <a:ext cx="18002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9" descr="C:\Users\Administrador\Desktop\ads 2011\promesa 2011\DSC035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70792" y="4705368"/>
            <a:ext cx="141287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11" descr="C:\Users\Administrador\Desktop\ads 2011\promesa 2011\DSC035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0792" y="1681180"/>
            <a:ext cx="14160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10 Imagen" descr="C:\Users\Administrador\Documents\ADS\FOTOS DE COMUNIDADES ADS RETIROS Y PROMESAS 2011\ads 2011\promesa 2011\DSC0358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8252" y="3298822"/>
            <a:ext cx="1800225" cy="1263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11 Imagen" descr="C:\Users\Administrador\Documents\ADS\FOTOS DE COMUNIDADES ADS RETIROS Y PROMESAS 2011\ads 2011\promesa 2011\DSC03575.JPG"/>
          <p:cNvPicPr>
            <a:picLocks noChangeAspect="1" noChangeArrowheads="1"/>
          </p:cNvPicPr>
          <p:nvPr/>
        </p:nvPicPr>
        <p:blipFill>
          <a:blip r:embed="rId8" cstate="email"/>
          <a:srcRect r="2184"/>
          <a:stretch>
            <a:fillRect/>
          </a:stretch>
        </p:blipFill>
        <p:spPr bwMode="auto">
          <a:xfrm>
            <a:off x="5722939" y="3298822"/>
            <a:ext cx="1492267" cy="1284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12 Imagen" descr="C:\Users\Administrador\Documents\ADS\FOTOS DE COMUNIDADES ADS RETIROS Y PROMESAS 2011\ads 2011\promesa 2011\DSC03588.JPG"/>
          <p:cNvPicPr>
            <a:picLocks noChangeAspect="1" noChangeArrowheads="1"/>
          </p:cNvPicPr>
          <p:nvPr/>
        </p:nvPicPr>
        <p:blipFill>
          <a:blip r:embed="rId9" cstate="email"/>
          <a:srcRect l="1665"/>
          <a:stretch>
            <a:fillRect/>
          </a:stretch>
        </p:blipFill>
        <p:spPr bwMode="auto">
          <a:xfrm>
            <a:off x="5715008" y="4705368"/>
            <a:ext cx="1500198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9" name="13 Imagen" descr="C:\Users\Administrador\Documents\ADS\FOTOS DE COMUNIDADES ADS RETIROS Y PROMESAS 2011\ads 2011\promesa 2011\DSC03586.JPG"/>
          <p:cNvPicPr>
            <a:picLocks noChangeAspect="1" noChangeArrowheads="1"/>
          </p:cNvPicPr>
          <p:nvPr/>
        </p:nvPicPr>
        <p:blipFill>
          <a:blip r:embed="rId10" cstate="email"/>
          <a:srcRect r="12558"/>
          <a:stretch>
            <a:fillRect/>
          </a:stretch>
        </p:blipFill>
        <p:spPr bwMode="auto">
          <a:xfrm>
            <a:off x="5722938" y="1681180"/>
            <a:ext cx="149226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0" name="11 Imagen" descr="C:\Users\Tiki\Desktop\Fotos &amp; MP3\fotos\ads 2011\promesa 2011\promesa 2011 (4)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70792" y="3298822"/>
            <a:ext cx="1416050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15" name="1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971111" y="559338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y Voluntariado ADS 2011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862001"/>
            <a:ext cx="8147050" cy="923925"/>
          </a:xfrm>
        </p:spPr>
        <p:txBody>
          <a:bodyPr anchor="ctr"/>
          <a:lstStyle/>
          <a:p>
            <a:pPr algn="ctr" eaLnBrk="1" hangingPunct="1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Somos parte de la Familia Salesiana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9186898" cy="528641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Con ellos participamos:</a:t>
            </a:r>
          </a:p>
          <a:p>
            <a:pPr eaLnBrk="1" hangingPunct="1">
              <a:spcBef>
                <a:spcPts val="0"/>
              </a:spcBef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En el congreso de Don Rúa en la Universidad Raúl Silva Henríquez, organizado por</a:t>
            </a:r>
          </a:p>
          <a:p>
            <a:pPr eaLnBrk="1" hangingPunct="1">
              <a:spcBef>
                <a:spcPts val="0"/>
              </a:spcBef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 el Padre José Lino Yáñez.</a:t>
            </a:r>
          </a:p>
          <a:p>
            <a:pPr eaLnBrk="1" hangingPunct="1">
              <a:spcBef>
                <a:spcPts val="0"/>
              </a:spcBef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En el día de María Auxiliadora (24 de mayo)..</a:t>
            </a:r>
          </a:p>
          <a:p>
            <a:pPr eaLnBrk="1" hangingPunct="1">
              <a:spcBef>
                <a:spcPts val="0"/>
              </a:spcBef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En el día de la Fidelidad (cumpleaños de Don Bosco,16 de agosto) realizado en el </a:t>
            </a:r>
          </a:p>
          <a:p>
            <a:pPr eaLnBrk="1" hangingPunct="1">
              <a:spcBef>
                <a:spcPts val="0"/>
              </a:spcBef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 Patrocinio de San José, vivimos una vez más la alegría y la acogida tan </a:t>
            </a:r>
          </a:p>
          <a:p>
            <a:pPr eaLnBrk="1" hangingPunct="1">
              <a:spcBef>
                <a:spcPts val="0"/>
              </a:spcBef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 característica de esta familia.</a:t>
            </a:r>
          </a:p>
          <a:p>
            <a:pPr eaLnBrk="1" hangingPunct="1">
              <a:spcBef>
                <a:spcPts val="0"/>
              </a:spcBef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En el día del Signo: 16 de Abril.</a:t>
            </a:r>
          </a:p>
          <a:p>
            <a:pPr eaLnBrk="1" hangingPunct="1">
              <a:spcBef>
                <a:spcPts val="0"/>
              </a:spcBef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En el día de ADMA .</a:t>
            </a:r>
          </a:p>
        </p:txBody>
      </p:sp>
      <p:pic>
        <p:nvPicPr>
          <p:cNvPr id="8196" name="3 Imagen" descr="31 enero -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2575" y="4491199"/>
            <a:ext cx="2057427" cy="204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6 Imagen" descr="C:\Users\Tiki\Desktop\Día de la Fidelidad - Agosto - 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491199"/>
            <a:ext cx="2103424" cy="204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5 Imagen" descr="C:\Users\Administrador\Documents\ADS\FOTOS DE COMUNIDADES ADS RETIROS Y PROMESAS 2011\Día Signo - Abril -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0622" y="4491197"/>
            <a:ext cx="2014538" cy="20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6 Imagen" descr="C:\Users\Administrador\Documents\ADS\FOTOS DE COMUNIDADES ADS RETIROS Y PROMESAS 2011\Fiesta María Auxiliadora - Mayo - 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19624" y="4512264"/>
            <a:ext cx="1855800" cy="2026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10" name="9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971111" y="559338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y Voluntariado ADS 2011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57158" y="931886"/>
            <a:ext cx="7786688" cy="1162050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Formación ADS Externa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357158" y="2219347"/>
            <a:ext cx="9888580" cy="4352925"/>
          </a:xfrm>
        </p:spPr>
        <p:txBody>
          <a:bodyPr/>
          <a:lstStyle/>
          <a:p>
            <a:pPr eaLnBrk="1" hangingPunct="1">
              <a:buNone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Buena noticia:</a:t>
            </a:r>
          </a:p>
          <a:p>
            <a:pPr eaLnBrk="1" hangingPunct="1">
              <a:buNone/>
            </a:pPr>
            <a:endParaRPr lang="es-ES_tradnl" sz="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Un  grupo  de mujeres jóvenes están en</a:t>
            </a:r>
          </a:p>
          <a:p>
            <a:pPr eaLnBrk="1" hangingPunct="1">
              <a:buFont typeface="Arial" charset="0"/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Formación. El grupo es guiado por </a:t>
            </a:r>
          </a:p>
          <a:p>
            <a:pPr eaLnBrk="1" hangingPunct="1">
              <a:buFont typeface="Arial" charset="0"/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María Teresa Ruiz-Tagle, Camila Garcés y francisca Valenzuela</a:t>
            </a:r>
          </a:p>
          <a:p>
            <a:pPr eaLnBrk="1" hangingPunct="1">
              <a:buNone/>
            </a:pPr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además:</a:t>
            </a:r>
          </a:p>
          <a:p>
            <a:pPr eaLnBrk="1" hangingPunct="1">
              <a:buNone/>
            </a:pPr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Este año entregamos  nuestro programa estrella “La Invitación a Vivir” a </a:t>
            </a:r>
          </a:p>
          <a:p>
            <a:pPr eaLnBrk="1" hangingPunct="1"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profesores y administrativos del Complejo Agrícola de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Talagante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Codesser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Monitoras: Jeannette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Boudon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e Isabel Prieto</a:t>
            </a: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AR" dirty="0" smtClean="0"/>
          </a:p>
        </p:txBody>
      </p:sp>
      <p:pic>
        <p:nvPicPr>
          <p:cNvPr id="9221" name="4 Imagen" descr="C:\Users\Administrador\Documents\ADS\FOTOS DE COMUNIDADES ADS RETIROS Y PROMESAS 2011\P103061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1905" y="1124744"/>
            <a:ext cx="3121612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8" name="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971111" y="559338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y Voluntariado ADS 2011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7281542" y="71414"/>
            <a:ext cx="1576738" cy="873774"/>
            <a:chOff x="6924352" y="2500306"/>
            <a:chExt cx="1576738" cy="873774"/>
          </a:xfrm>
        </p:grpSpPr>
        <p:sp>
          <p:nvSpPr>
            <p:cNvPr id="5" name="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1448084" y="4191664"/>
            <a:ext cx="6052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 Emprende Mamá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Contemplemos el 2011 y Soñemos el 2012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00430" y="5435758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Carmen Larraín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7" descr="logo chic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5694" y="1871177"/>
            <a:ext cx="1719248" cy="20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8425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" charset="0"/>
              </a:rPr>
              <a:t>“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Emprende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Mamá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214818"/>
            <a:ext cx="9144000" cy="13827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programa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acompañamiento</a:t>
            </a:r>
            <a:endParaRPr 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psicoafectivo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educativo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formativo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 la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maternidad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adolescente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460" name="5 CuadroTexto"/>
          <p:cNvSpPr txBox="1">
            <a:spLocks noChangeArrowheads="1"/>
          </p:cNvSpPr>
          <p:nvPr/>
        </p:nvSpPr>
        <p:spPr bwMode="auto">
          <a:xfrm>
            <a:off x="1219200" y="5981700"/>
            <a:ext cx="737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Ejecutado por ADS - Voluntarias Salesianas  - www.emprendemama.cl</a:t>
            </a:r>
          </a:p>
        </p:txBody>
      </p:sp>
      <p:pic>
        <p:nvPicPr>
          <p:cNvPr id="19462" name="Imagen 7" descr="L10033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865316"/>
            <a:ext cx="3200400" cy="213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9" name="8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0238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LOGO ADS VOLUNTARIAS SALESIANA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686" y="5797054"/>
            <a:ext cx="829938" cy="80029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14364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Acompañando la Maternidad Adolescente</a:t>
            </a:r>
          </a:p>
        </p:txBody>
      </p:sp>
      <p:sp>
        <p:nvSpPr>
          <p:cNvPr id="20483" name="Rectángulo 8"/>
          <p:cNvSpPr>
            <a:spLocks noChangeArrowheads="1"/>
          </p:cNvSpPr>
          <p:nvPr/>
        </p:nvSpPr>
        <p:spPr bwMode="auto">
          <a:xfrm>
            <a:off x="457200" y="4746508"/>
            <a:ext cx="8515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6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El Programa en sus 11 años de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trayectoria, ha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sido una alternativa exitosa de intervención preventiva a la problemática del embarazo adolescente, en relación a las consecuencias adversas que pueden generarse en la madre y su hijo.</a:t>
            </a:r>
          </a:p>
        </p:txBody>
      </p:sp>
      <p:pic>
        <p:nvPicPr>
          <p:cNvPr id="10" name="Imagen 9" descr="L10033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1590100"/>
            <a:ext cx="4929222" cy="3179324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7" name="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-71470" y="928678"/>
            <a:ext cx="921550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sz="3000" b="1" dirty="0" smtClean="0">
                <a:latin typeface="Arial" pitchFamily="34" charset="0"/>
                <a:cs typeface="Arial" pitchFamily="34" charset="0"/>
              </a:rPr>
              <a:t>Sistema Preventivo de Don Bosco en el</a:t>
            </a:r>
            <a:r>
              <a:rPr lang="es-MX" sz="3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000" b="1" dirty="0" smtClean="0">
                <a:latin typeface="Arial" pitchFamily="34" charset="0"/>
                <a:cs typeface="Arial" pitchFamily="34" charset="0"/>
              </a:rPr>
              <a:t>PEM </a:t>
            </a:r>
            <a:endParaRPr lang="es-ES_tradnl" sz="3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20463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7" name="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378618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600" b="1" dirty="0" smtClean="0">
                <a:latin typeface="Arial" pitchFamily="34" charset="0"/>
                <a:cs typeface="Arial" pitchFamily="34" charset="0"/>
              </a:rPr>
              <a:t>Escalamiento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60345" y="2220933"/>
          <a:ext cx="562133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CuadroTexto 4"/>
          <p:cNvSpPr txBox="1">
            <a:spLocks noChangeArrowheads="1"/>
          </p:cNvSpPr>
          <p:nvPr/>
        </p:nvSpPr>
        <p:spPr bwMode="auto">
          <a:xfrm>
            <a:off x="671482" y="3652859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>
                <a:solidFill>
                  <a:srgbClr val="FFFFFF"/>
                </a:solidFill>
                <a:latin typeface="Trebuchet MS" charset="0"/>
              </a:rPr>
              <a:t>SERNAM</a:t>
            </a:r>
          </a:p>
        </p:txBody>
      </p:sp>
      <p:sp>
        <p:nvSpPr>
          <p:cNvPr id="6" name="Elipse 5"/>
          <p:cNvSpPr/>
          <p:nvPr/>
        </p:nvSpPr>
        <p:spPr>
          <a:xfrm>
            <a:off x="214282" y="5205434"/>
            <a:ext cx="13716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>
                <a:solidFill>
                  <a:srgbClr val="464F77"/>
                </a:solidFill>
                <a:ea typeface="ＭＳ Ｐゴシック" charset="-128"/>
              </a:rPr>
              <a:t>Arica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14908" y="1191546"/>
            <a:ext cx="4786314" cy="630942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  <a:alpha val="40000"/>
              </a:schemeClr>
            </a:solidFill>
          </a:ln>
          <a:effectLst>
            <a:softEdge rad="152400"/>
          </a:effectLst>
        </p:spPr>
        <p:txBody>
          <a:bodyPr wrap="square">
            <a:spAutoFit/>
          </a:bodyPr>
          <a:lstStyle/>
          <a:p>
            <a:pPr marL="36000">
              <a:buFont typeface="Arial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latin typeface="Arial" pitchFamily="34" charset="0"/>
                <a:cs typeface="Arial" pitchFamily="34" charset="0"/>
              </a:rPr>
              <a:t>trabajo comunitario en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red con </a:t>
            </a: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 centros </a:t>
            </a:r>
            <a:r>
              <a:rPr lang="es-MX" dirty="0">
                <a:latin typeface="Arial" pitchFamily="34" charset="0"/>
                <a:cs typeface="Arial" pitchFamily="34" charset="0"/>
              </a:rPr>
              <a:t>de salud,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organizaciones comunitarias </a:t>
            </a:r>
            <a:r>
              <a:rPr lang="es-MX" dirty="0">
                <a:latin typeface="Arial" pitchFamily="34" charset="0"/>
                <a:cs typeface="Arial" pitchFamily="34" charset="0"/>
              </a:rPr>
              <a:t>y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centros </a:t>
            </a:r>
            <a:r>
              <a:rPr lang="es-MX" dirty="0">
                <a:latin typeface="Arial" pitchFamily="34" charset="0"/>
                <a:cs typeface="Arial" pitchFamily="34" charset="0"/>
              </a:rPr>
              <a:t>de derivación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ante </a:t>
            </a: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problemáticas </a:t>
            </a:r>
            <a:r>
              <a:rPr lang="es-MX" dirty="0">
                <a:latin typeface="Arial" pitchFamily="34" charset="0"/>
                <a:cs typeface="Arial" pitchFamily="34" charset="0"/>
              </a:rPr>
              <a:t>específicas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  <a:p>
            <a:pPr marL="36000">
              <a:buFont typeface="Arial" charset="0"/>
              <a:buChar char="•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s-MX" dirty="0">
                <a:latin typeface="Arial" pitchFamily="34" charset="0"/>
                <a:cs typeface="Arial" pitchFamily="34" charset="0"/>
              </a:rPr>
              <a:t>inicia este año un acuerdo de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colaboración </a:t>
            </a:r>
            <a:r>
              <a:rPr lang="es-MX" dirty="0">
                <a:latin typeface="Arial" pitchFamily="34" charset="0"/>
                <a:cs typeface="Arial" pitchFamily="34" charset="0"/>
              </a:rPr>
              <a:t>con SERNAM que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permite </a:t>
            </a:r>
            <a:r>
              <a:rPr lang="es-MX" dirty="0">
                <a:latin typeface="Arial" pitchFamily="34" charset="0"/>
                <a:cs typeface="Arial" pitchFamily="34" charset="0"/>
              </a:rPr>
              <a:t>el escalamiento del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programa </a:t>
            </a:r>
            <a:r>
              <a:rPr lang="es-MX" dirty="0">
                <a:latin typeface="Arial" pitchFamily="34" charset="0"/>
                <a:cs typeface="Arial" pitchFamily="34" charset="0"/>
              </a:rPr>
              <a:t>a nuevas comunas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"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  <a:p>
            <a:pPr marL="36000">
              <a:buFont typeface="Arial" charset="0"/>
              <a:buChar char="•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MX" dirty="0">
                <a:latin typeface="Arial" pitchFamily="34" charset="0"/>
                <a:cs typeface="Arial" pitchFamily="34" charset="0"/>
              </a:rPr>
              <a:t>programa abarca por tanto durante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este </a:t>
            </a:r>
            <a:r>
              <a:rPr lang="es-MX" dirty="0">
                <a:latin typeface="Arial" pitchFamily="34" charset="0"/>
                <a:cs typeface="Arial" pitchFamily="34" charset="0"/>
              </a:rPr>
              <a:t>año las comunas de: La Florida,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La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Pintana</a:t>
            </a:r>
            <a:r>
              <a:rPr lang="es-MX" dirty="0">
                <a:latin typeface="Arial" pitchFamily="34" charset="0"/>
                <a:cs typeface="Arial" pitchFamily="34" charset="0"/>
              </a:rPr>
              <a:t>,  Maipú y Arica,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estableciéndose </a:t>
            </a:r>
            <a:r>
              <a:rPr lang="es-MX" dirty="0">
                <a:latin typeface="Arial" pitchFamily="34" charset="0"/>
                <a:cs typeface="Arial" pitchFamily="34" charset="0"/>
              </a:rPr>
              <a:t>acuerdos de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colaboración </a:t>
            </a:r>
            <a:r>
              <a:rPr lang="es-MX" dirty="0">
                <a:latin typeface="Arial" pitchFamily="34" charset="0"/>
                <a:cs typeface="Arial" pitchFamily="34" charset="0"/>
              </a:rPr>
              <a:t>con los alcaldes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respectivos.</a:t>
            </a:r>
          </a:p>
          <a:p>
            <a:pPr marL="36000">
              <a:defRPr/>
            </a:pPr>
            <a:endParaRPr lang="es-MX" sz="800" dirty="0">
              <a:latin typeface="Arial" pitchFamily="34" charset="0"/>
              <a:cs typeface="Arial" pitchFamily="34" charset="0"/>
            </a:endParaRPr>
          </a:p>
          <a:p>
            <a:pPr marL="36000">
              <a:buFont typeface="Arial" charset="0"/>
              <a:buChar char="•"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MX" dirty="0">
                <a:latin typeface="Arial" pitchFamily="34" charset="0"/>
                <a:cs typeface="Arial" pitchFamily="34" charset="0"/>
              </a:rPr>
              <a:t>Arica el programa se amplía a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primigestas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logrando una ampliación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36000"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  significativa </a:t>
            </a:r>
            <a:r>
              <a:rPr lang="es-MX" dirty="0">
                <a:latin typeface="Arial" pitchFamily="34" charset="0"/>
                <a:cs typeface="Arial" pitchFamily="34" charset="0"/>
              </a:rPr>
              <a:t>de participantes.</a:t>
            </a:r>
          </a:p>
          <a:p>
            <a:pPr>
              <a:buFont typeface="Arial" charset="0"/>
              <a:buChar char="•"/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s-MX" dirty="0">
              <a:latin typeface="Trebuchet MS" charset="0"/>
            </a:endParaRPr>
          </a:p>
          <a:p>
            <a:pPr>
              <a:defRPr/>
            </a:pPr>
            <a:endParaRPr lang="es-ES_tradnl" dirty="0">
              <a:latin typeface="Trebuchet MS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038304" y="4714884"/>
            <a:ext cx="500066" cy="4286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1109610" y="5000636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18" name="1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9001"/>
            <a:ext cx="7631113" cy="796925"/>
          </a:xfrm>
        </p:spPr>
        <p:txBody>
          <a:bodyPr/>
          <a:lstStyle/>
          <a:p>
            <a:pPr eaLnBrk="1" hangingPunct="1"/>
            <a:r>
              <a:rPr lang="es-MX" sz="3200" dirty="0" smtClean="0"/>
              <a:t>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Equipo de trabajo para las 4 comunas 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162" y="1785926"/>
            <a:ext cx="3722404" cy="4786346"/>
          </a:xfrm>
          <a:effectLst/>
        </p:spPr>
      </p:pic>
      <p:pic>
        <p:nvPicPr>
          <p:cNvPr id="24580" name="Imagen 7" descr="trabajo en equip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738334"/>
            <a:ext cx="386715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7" name="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4478" y="1027103"/>
            <a:ext cx="7583488" cy="104457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Participantes 2011</a:t>
            </a:r>
          </a:p>
        </p:txBody>
      </p:sp>
      <p:pic>
        <p:nvPicPr>
          <p:cNvPr id="25603" name="Picture 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214554"/>
            <a:ext cx="4772025" cy="2901950"/>
          </a:xfrm>
          <a:noFill/>
        </p:spPr>
      </p:pic>
      <p:pic>
        <p:nvPicPr>
          <p:cNvPr id="25604" name="Imagen 3" descr="juego suelo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282720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Imagen 4" descr="L100337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183084"/>
            <a:ext cx="3581400" cy="238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8" name="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51" y="285728"/>
            <a:ext cx="86981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884227"/>
            <a:ext cx="7583487" cy="104457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Voluntarias Participantes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89146"/>
            <a:ext cx="8058150" cy="46116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Agradecemos a las  70 voluntarias que acompañaron a las jóvenes madres y sus hijos.</a:t>
            </a:r>
          </a:p>
          <a:p>
            <a:pPr eaLnBrk="1" hangingPunct="1">
              <a:buFontTx/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38 en La Florida</a:t>
            </a:r>
          </a:p>
          <a:p>
            <a:pPr eaLnBrk="1" hangingPunct="1">
              <a:spcBef>
                <a:spcPct val="0"/>
              </a:spcBef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16 en La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Pintana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16 en Arica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Agradecemos a benefactores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Privados, su aporte para 23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Becas Escolares.</a:t>
            </a:r>
          </a:p>
        </p:txBody>
      </p:sp>
      <p:pic>
        <p:nvPicPr>
          <p:cNvPr id="26628" name="Imagen 3" descr="L1003565.jpg"/>
          <p:cNvPicPr>
            <a:picLocks noChangeAspect="1"/>
          </p:cNvPicPr>
          <p:nvPr/>
        </p:nvPicPr>
        <p:blipFill>
          <a:blip r:embed="rId2" cstate="email">
            <a:lum contrast="-4000"/>
          </a:blip>
          <a:srcRect/>
          <a:stretch>
            <a:fillRect/>
          </a:stretch>
        </p:blipFill>
        <p:spPr bwMode="auto">
          <a:xfrm>
            <a:off x="4495808" y="2949577"/>
            <a:ext cx="4362472" cy="2908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7" name="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884227"/>
            <a:ext cx="7583487" cy="104457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Proyección para el 2012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73275"/>
            <a:ext cx="8839200" cy="5127625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Esperamos acompañar a 600 adolescentes madres en la región metropolitana y a 120 en Arica.</a:t>
            </a:r>
          </a:p>
          <a:p>
            <a:pPr eaLnBrk="1" hangingPunct="1">
              <a:spcBef>
                <a:spcPts val="200"/>
              </a:spcBef>
              <a:buNone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Esperamos contar con nuevas voluntarias-acompañantes</a:t>
            </a:r>
          </a:p>
          <a:p>
            <a:pPr eaLnBrk="1" hangingPunct="1">
              <a:spcBef>
                <a:spcPts val="200"/>
              </a:spcBef>
              <a:buNone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Esperamos generar un modelo que facilite el escalamiento del programa a nuevas comunas.</a:t>
            </a:r>
          </a:p>
          <a:p>
            <a:pPr eaLnBrk="1" hangingPunct="1">
              <a:spcBef>
                <a:spcPts val="200"/>
              </a:spcBef>
              <a:buNone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Una de nuestros desafíos es realizar un diagnóstico sobre las causas del embarazo adolescente a fin de elaborar las bases de una propuesta preventiva.</a:t>
            </a:r>
          </a:p>
          <a:p>
            <a:pPr eaLnBrk="1" hangingPunct="1">
              <a:spcBef>
                <a:spcPts val="200"/>
              </a:spcBef>
              <a:buNone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Contar con una evaluación de impacto del PEM</a:t>
            </a:r>
          </a:p>
        </p:txBody>
      </p:sp>
      <p:pic>
        <p:nvPicPr>
          <p:cNvPr id="27652" name="Imagen 3" descr="L10034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4913313"/>
            <a:ext cx="291465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 Emprende Mamá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8" name="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1414"/>
            <a:ext cx="642910" cy="7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315" t="12363" r="17642"/>
          <a:stretch>
            <a:fillRect/>
          </a:stretch>
        </p:blipFill>
        <p:spPr bwMode="auto">
          <a:xfrm>
            <a:off x="714348" y="285728"/>
            <a:ext cx="8072462" cy="60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7352980" y="54896"/>
            <a:ext cx="1576738" cy="873774"/>
            <a:chOff x="6924352" y="2500306"/>
            <a:chExt cx="1576738" cy="873774"/>
          </a:xfrm>
        </p:grpSpPr>
        <p:sp>
          <p:nvSpPr>
            <p:cNvPr id="5" name="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1506000" y="3926523"/>
            <a:ext cx="61378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Contemplemos el 2011 y Soñemos el 2012 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Bibliotecas</a:t>
            </a:r>
          </a:p>
          <a:p>
            <a:pPr algn="ctr"/>
            <a:endParaRPr lang="es-C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Oriana Melo</a:t>
            </a:r>
          </a:p>
        </p:txBody>
      </p:sp>
      <p:pic>
        <p:nvPicPr>
          <p:cNvPr id="12" name="il_fi" descr="imagen_antzuola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9761" y="2071678"/>
            <a:ext cx="1375181" cy="1500198"/>
          </a:xfrm>
          <a:prstGeom prst="rect">
            <a:avLst/>
          </a:prstGeom>
          <a:solidFill>
            <a:srgbClr val="007000"/>
          </a:solidFill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0034" y="114298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Biblioteca Poyen </a:t>
            </a:r>
            <a:r>
              <a:rPr lang="es-ES_tradnl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Duam</a:t>
            </a:r>
            <a:endParaRPr lang="es-ES_tradnl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Centro Comunitario Don Bosco Valdivia</a:t>
            </a:r>
            <a:endParaRPr lang="es-CL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282" y="2161184"/>
            <a:ext cx="112157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Funcionamiento General: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Se han efectuado a la fecha 2.487 atenciones.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Tenemos un horario de lunes a viernes, desde las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15 hrs. a 19 hrs.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Contamos con 2.450 ejemplares entre los que se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cuenta lectura recreativa, literatura escolar y material de referencia.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En la actualidad tenemos 3 PC conectados a Internet que son usados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por los niños y jóvenes para sus trabajos de investigación.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Actualmente contamos con 6 voluntarias y una encargada de biblioteca,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equipo que mantiene el funcionamiento, refuerzan y dan apoyo tanto 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el aspecto educativo como </a:t>
            </a:r>
            <a:r>
              <a:rPr lang="es-ES_tradnl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valórico</a:t>
            </a: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niños y jóvenes que encuentran allí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un espacio acogedor y afectivo.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dreu\AppData\Local\Microsoft\Windows\Temporary Internet Files\Content.IE5\8L5LNKI4\Imagen0047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053818"/>
            <a:ext cx="1857388" cy="2018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9" name="8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5" name="14 CuadroTexto"/>
          <p:cNvSpPr txBox="1"/>
          <p:nvPr/>
        </p:nvSpPr>
        <p:spPr>
          <a:xfrm>
            <a:off x="915793" y="57148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l_fi" descr="imagen_antzuola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654848" cy="714380"/>
          </a:xfrm>
          <a:prstGeom prst="rect">
            <a:avLst/>
          </a:prstGeom>
          <a:solidFill>
            <a:srgbClr val="007000"/>
          </a:solidFill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28662" y="1173194"/>
            <a:ext cx="96441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Servicio al Usuario: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Atención  personalizada para desarrollar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tareas y hacer trabajos de investigación.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Material de Referencia.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Préstamos de libros a domicilio.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ES_tradnl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Servicio de fotocopiado e impresión.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Disposición a escuchar a los niños de forma cariñosa y afectiva.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Para las Fiestas Patrias y Navidad se prepararon actividades.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“Salvemos la tierra”, actividad para crear conciencia en los niños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de la importancia de preocuparse del aspecto ecológico y del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Medio Ambiente.</a:t>
            </a:r>
            <a:endParaRPr lang="es-CL" sz="2000" dirty="0"/>
          </a:p>
        </p:txBody>
      </p:sp>
      <p:pic>
        <p:nvPicPr>
          <p:cNvPr id="67587" name="Picture 3" descr="C:\Users\Andreu\AppData\Local\Microsoft\Windows\Temporary Internet Files\Content.IE5\V3PKLNRZ\Imagen0045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10" y="1428736"/>
            <a:ext cx="2762269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1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17" name="1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3" name="22 CuadroTexto"/>
          <p:cNvSpPr txBox="1"/>
          <p:nvPr/>
        </p:nvSpPr>
        <p:spPr>
          <a:xfrm>
            <a:off x="1259831" y="57148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l_fi" descr="imagen_antzuola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004" y="142852"/>
            <a:ext cx="654848" cy="714380"/>
          </a:xfrm>
          <a:prstGeom prst="rect">
            <a:avLst/>
          </a:prstGeom>
          <a:solidFill>
            <a:srgbClr val="007000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3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7" name="2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3" name="32 CuadroTexto"/>
          <p:cNvSpPr txBox="1"/>
          <p:nvPr/>
        </p:nvSpPr>
        <p:spPr>
          <a:xfrm>
            <a:off x="915793" y="57148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l_fi" descr="imagen_antzuola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654848" cy="714380"/>
          </a:xfrm>
          <a:prstGeom prst="rect">
            <a:avLst/>
          </a:prstGeom>
          <a:solidFill>
            <a:srgbClr val="007000"/>
          </a:solidFill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142984"/>
            <a:ext cx="978700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Actividades Extras:</a:t>
            </a: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 y 8 de Noviembre  estuvo Andrea </a:t>
            </a:r>
            <a:r>
              <a:rPr lang="es-ES_tradnl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Körver</a:t>
            </a: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Presidenta  y 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M. Teresa </a:t>
            </a:r>
            <a:r>
              <a:rPr lang="es-ES_tradnl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Reymond</a:t>
            </a: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Directora de Formación :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Se realizó un retiro “Da la fuerza y motivación para seguir adelante”.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2. Se trabajó en la estructura organizacional, designándose por un período 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de 3 años (2012-2014) a las siguientes personas: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Directora Biblioteca Valdivia: 	Oriana Melo </a:t>
            </a: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Finanzas:			Brígida Campos</a:t>
            </a: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Comunicaciones: 		María Adelina Bravo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1000" dirty="0" smtClean="0"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Se realizó una reunión con la Directora del Centro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Don Bosco para evaluar las actividades y servicios  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de la Biblioteca, siendo muy positiva nuestra 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es-ES_tradnl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entrega en el sector.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es-CL" sz="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AutoShape 3" descr="https://mail.google.com/mail/?attid=0.2&amp;disp=emb&amp;view=att&amp;th=133b7dda08dfb8f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9637" name="AutoShape 5" descr="https://mail.google.com/mail/?attid=0.2&amp;disp=emb&amp;view=att&amp;th=133b7dda08dfb8f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9638" name="Picture 6" descr="C:\Users\Andreu\AppData\Local\Microsoft\Windows\Temporary Internet Files\Content.IE5\0TRF2BY0\Imagen0048[1].jpg"/>
          <p:cNvPicPr>
            <a:picLocks noChangeAspect="1" noChangeArrowheads="1"/>
          </p:cNvPicPr>
          <p:nvPr/>
        </p:nvPicPr>
        <p:blipFill>
          <a:blip r:embed="rId2" cstate="email"/>
          <a:srcRect t="-5634"/>
          <a:stretch>
            <a:fillRect/>
          </a:stretch>
        </p:blipFill>
        <p:spPr bwMode="auto">
          <a:xfrm>
            <a:off x="6786578" y="3428957"/>
            <a:ext cx="2143140" cy="285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1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18" name="1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4" name="23 CuadroTexto"/>
          <p:cNvSpPr txBox="1"/>
          <p:nvPr/>
        </p:nvSpPr>
        <p:spPr>
          <a:xfrm>
            <a:off x="1259831" y="57148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l_fi" descr="imagen_antzuola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004" y="142852"/>
            <a:ext cx="654848" cy="714380"/>
          </a:xfrm>
          <a:prstGeom prst="rect">
            <a:avLst/>
          </a:prstGeom>
          <a:solidFill>
            <a:srgbClr val="007000"/>
          </a:solidFill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3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8" name="2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2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4" name="33 CuadroTexto"/>
          <p:cNvSpPr txBox="1"/>
          <p:nvPr/>
        </p:nvSpPr>
        <p:spPr>
          <a:xfrm>
            <a:off x="915793" y="57148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Biblioteca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l_fi" descr="imagen_antzuola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42852"/>
            <a:ext cx="654848" cy="714380"/>
          </a:xfrm>
          <a:prstGeom prst="rect">
            <a:avLst/>
          </a:prstGeom>
          <a:solidFill>
            <a:srgbClr val="007000"/>
          </a:solidFill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7281542" y="71414"/>
            <a:ext cx="1576738" cy="873774"/>
            <a:chOff x="6924352" y="2500306"/>
            <a:chExt cx="1576738" cy="873774"/>
          </a:xfrm>
        </p:grpSpPr>
        <p:sp>
          <p:nvSpPr>
            <p:cNvPr id="5" name="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785786" y="3929066"/>
            <a:ext cx="7427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Crecer: Capacitación y Emprendimiento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Contemplemos el 2011 y Soñemos el 2012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90261" y="574353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Sara Concha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73 Grupo"/>
          <p:cNvGrpSpPr/>
          <p:nvPr/>
        </p:nvGrpSpPr>
        <p:grpSpPr>
          <a:xfrm>
            <a:off x="1714480" y="2857496"/>
            <a:ext cx="5929354" cy="1143008"/>
            <a:chOff x="1714480" y="2857496"/>
            <a:chExt cx="5929354" cy="1143008"/>
          </a:xfrm>
        </p:grpSpPr>
        <p:sp>
          <p:nvSpPr>
            <p:cNvPr id="1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14480" y="2857496"/>
              <a:ext cx="5929354" cy="107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5" name="Rectangle 5"/>
            <p:cNvSpPr>
              <a:spLocks noChangeArrowheads="1"/>
            </p:cNvSpPr>
            <p:nvPr/>
          </p:nvSpPr>
          <p:spPr bwMode="auto">
            <a:xfrm>
              <a:off x="1854124" y="2925175"/>
              <a:ext cx="96185" cy="2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6" name="Group 8"/>
            <p:cNvGrpSpPr>
              <a:grpSpLocks/>
            </p:cNvGrpSpPr>
            <p:nvPr/>
          </p:nvGrpSpPr>
          <p:grpSpPr bwMode="auto">
            <a:xfrm>
              <a:off x="1723809" y="3001877"/>
              <a:ext cx="876527" cy="849736"/>
              <a:chOff x="996" y="261"/>
              <a:chExt cx="565" cy="565"/>
            </a:xfrm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996" y="261"/>
                <a:ext cx="565" cy="565"/>
              </a:xfrm>
              <a:prstGeom prst="ellipse">
                <a:avLst/>
              </a:pr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138" name="Oval 7"/>
              <p:cNvSpPr>
                <a:spLocks noChangeArrowheads="1"/>
              </p:cNvSpPr>
              <p:nvPr/>
            </p:nvSpPr>
            <p:spPr bwMode="auto">
              <a:xfrm>
                <a:off x="996" y="261"/>
                <a:ext cx="565" cy="565"/>
              </a:xfrm>
              <a:prstGeom prst="ellipse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grpSp>
          <p:nvGrpSpPr>
            <p:cNvPr id="139" name="Group 11"/>
            <p:cNvGrpSpPr>
              <a:grpSpLocks/>
            </p:cNvGrpSpPr>
            <p:nvPr/>
          </p:nvGrpSpPr>
          <p:grpSpPr bwMode="auto">
            <a:xfrm>
              <a:off x="1953412" y="3225966"/>
              <a:ext cx="417320" cy="403060"/>
              <a:chOff x="1144" y="410"/>
              <a:chExt cx="269" cy="268"/>
            </a:xfrm>
          </p:grpSpPr>
          <p:sp>
            <p:nvSpPr>
              <p:cNvPr id="140" name="Oval 9"/>
              <p:cNvSpPr>
                <a:spLocks noChangeArrowheads="1"/>
              </p:cNvSpPr>
              <p:nvPr/>
            </p:nvSpPr>
            <p:spPr bwMode="auto">
              <a:xfrm>
                <a:off x="1144" y="410"/>
                <a:ext cx="269" cy="268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141" name="Oval 10"/>
              <p:cNvSpPr>
                <a:spLocks noChangeArrowheads="1"/>
              </p:cNvSpPr>
              <p:nvPr/>
            </p:nvSpPr>
            <p:spPr bwMode="auto">
              <a:xfrm>
                <a:off x="1144" y="410"/>
                <a:ext cx="269" cy="268"/>
              </a:xfrm>
              <a:prstGeom prst="ellipse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sp>
          <p:nvSpPr>
            <p:cNvPr id="142" name="Line 12"/>
            <p:cNvSpPr>
              <a:spLocks noChangeShapeType="1"/>
            </p:cNvSpPr>
            <p:nvPr/>
          </p:nvSpPr>
          <p:spPr bwMode="auto">
            <a:xfrm>
              <a:off x="1779658" y="3236494"/>
              <a:ext cx="381638" cy="206043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2164399" y="3442536"/>
              <a:ext cx="1552" cy="413589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4" name="Line 14"/>
            <p:cNvSpPr>
              <a:spLocks noChangeShapeType="1"/>
            </p:cNvSpPr>
            <p:nvPr/>
          </p:nvSpPr>
          <p:spPr bwMode="auto">
            <a:xfrm flipV="1">
              <a:off x="2169054" y="3256045"/>
              <a:ext cx="389396" cy="184987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5" name="Rectangle 15"/>
            <p:cNvSpPr>
              <a:spLocks noChangeArrowheads="1"/>
            </p:cNvSpPr>
            <p:nvPr/>
          </p:nvSpPr>
          <p:spPr bwMode="auto">
            <a:xfrm>
              <a:off x="2105447" y="3015412"/>
              <a:ext cx="192370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6"/>
            <p:cNvSpPr>
              <a:spLocks noChangeArrowheads="1"/>
            </p:cNvSpPr>
            <p:nvPr/>
          </p:nvSpPr>
          <p:spPr bwMode="auto">
            <a:xfrm>
              <a:off x="2221801" y="3015412"/>
              <a:ext cx="124110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7"/>
            <p:cNvSpPr>
              <a:spLocks noChangeArrowheads="1"/>
            </p:cNvSpPr>
            <p:nvPr/>
          </p:nvSpPr>
          <p:spPr bwMode="auto">
            <a:xfrm>
              <a:off x="1843265" y="3493670"/>
              <a:ext cx="201679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8"/>
            <p:cNvSpPr>
              <a:spLocks noChangeArrowheads="1"/>
            </p:cNvSpPr>
            <p:nvPr/>
          </p:nvSpPr>
          <p:spPr bwMode="auto">
            <a:xfrm>
              <a:off x="1967375" y="3493670"/>
              <a:ext cx="124110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2375386" y="3493670"/>
              <a:ext cx="192370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20"/>
            <p:cNvSpPr>
              <a:spLocks noChangeArrowheads="1"/>
            </p:cNvSpPr>
            <p:nvPr/>
          </p:nvSpPr>
          <p:spPr bwMode="auto">
            <a:xfrm>
              <a:off x="2490188" y="3493670"/>
              <a:ext cx="124110" cy="22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21"/>
            <p:cNvSpPr>
              <a:spLocks noChangeArrowheads="1"/>
            </p:cNvSpPr>
            <p:nvPr/>
          </p:nvSpPr>
          <p:spPr bwMode="auto">
            <a:xfrm>
              <a:off x="2131821" y="3275597"/>
              <a:ext cx="110148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22"/>
            <p:cNvSpPr>
              <a:spLocks noChangeArrowheads="1"/>
            </p:cNvSpPr>
            <p:nvPr/>
          </p:nvSpPr>
          <p:spPr bwMode="auto">
            <a:xfrm>
              <a:off x="2196979" y="3275597"/>
              <a:ext cx="71363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23"/>
            <p:cNvSpPr>
              <a:spLocks noChangeArrowheads="1"/>
            </p:cNvSpPr>
            <p:nvPr/>
          </p:nvSpPr>
          <p:spPr bwMode="auto">
            <a:xfrm>
              <a:off x="2220249" y="3456072"/>
              <a:ext cx="110148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24"/>
            <p:cNvSpPr>
              <a:spLocks noChangeArrowheads="1"/>
            </p:cNvSpPr>
            <p:nvPr/>
          </p:nvSpPr>
          <p:spPr bwMode="auto">
            <a:xfrm>
              <a:off x="2285406" y="3456072"/>
              <a:ext cx="71363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25"/>
            <p:cNvSpPr>
              <a:spLocks noChangeArrowheads="1"/>
            </p:cNvSpPr>
            <p:nvPr/>
          </p:nvSpPr>
          <p:spPr bwMode="auto">
            <a:xfrm>
              <a:off x="2048047" y="3456072"/>
              <a:ext cx="114802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26"/>
            <p:cNvSpPr>
              <a:spLocks noChangeArrowheads="1"/>
            </p:cNvSpPr>
            <p:nvPr/>
          </p:nvSpPr>
          <p:spPr bwMode="auto">
            <a:xfrm>
              <a:off x="2119410" y="3456072"/>
              <a:ext cx="71363" cy="12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28"/>
            <p:cNvSpPr>
              <a:spLocks noChangeArrowheads="1"/>
            </p:cNvSpPr>
            <p:nvPr/>
          </p:nvSpPr>
          <p:spPr bwMode="auto">
            <a:xfrm>
              <a:off x="2704278" y="3567364"/>
              <a:ext cx="4872868" cy="433140"/>
            </a:xfrm>
            <a:prstGeom prst="rect">
              <a:avLst/>
            </a:prstGeom>
            <a:solidFill>
              <a:srgbClr val="007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59" name="Rectangle 29"/>
            <p:cNvSpPr>
              <a:spLocks noChangeArrowheads="1"/>
            </p:cNvSpPr>
            <p:nvPr/>
          </p:nvSpPr>
          <p:spPr bwMode="auto">
            <a:xfrm>
              <a:off x="2792706" y="3609475"/>
              <a:ext cx="4599317" cy="1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  <a:cs typeface="Arial" pitchFamily="34" charset="0"/>
                </a:rPr>
                <a:t>A s o c i a c i ó n   d e   D a m a s   </a:t>
              </a:r>
              <a:r>
                <a:rPr kumimoji="0" lang="es-CL" sz="1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  <a:cs typeface="Arial" pitchFamily="34" charset="0"/>
                </a:rPr>
                <a:t>S</a:t>
              </a:r>
              <a:r>
                <a:rPr kumimoji="0" lang="es-CL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  <a:cs typeface="Arial" pitchFamily="34" charset="0"/>
                </a:rPr>
                <a:t> a l e s i a n a s   C a p a c i t a   L i m i t a d a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30"/>
            <p:cNvSpPr>
              <a:spLocks noChangeArrowheads="1"/>
            </p:cNvSpPr>
            <p:nvPr/>
          </p:nvSpPr>
          <p:spPr bwMode="auto">
            <a:xfrm>
              <a:off x="7229656" y="3556820"/>
              <a:ext cx="215623" cy="1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2643174" y="3115717"/>
              <a:ext cx="488358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dirty="0" smtClean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es-CL" sz="1900" dirty="0" smtClean="0">
                  <a:solidFill>
                    <a:schemeClr val="bg1"/>
                  </a:solidFill>
                  <a:latin typeface="Trebuchet MS" pitchFamily="34" charset="0"/>
                  <a:cs typeface="Arial" pitchFamily="34" charset="0"/>
                </a:rPr>
                <a:t>A    D    S        C    A    P    A    C    I    T    A</a:t>
              </a:r>
              <a:endParaRPr lang="es-CL" sz="1900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72 Conector recto"/>
            <p:cNvCxnSpPr/>
            <p:nvPr/>
          </p:nvCxnSpPr>
          <p:spPr>
            <a:xfrm>
              <a:off x="2786050" y="3500438"/>
              <a:ext cx="4643470" cy="1588"/>
            </a:xfrm>
            <a:prstGeom prst="line">
              <a:avLst/>
            </a:prstGeom>
            <a:ln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7215238" cy="4751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8" name="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" name="135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920" y="1340768"/>
            <a:ext cx="5928616" cy="7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097809"/>
            <a:ext cx="655272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242" y="1340768"/>
            <a:ext cx="8382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932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212" y="2557463"/>
            <a:ext cx="44228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882" y="3048000"/>
            <a:ext cx="5932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137032"/>
            <a:ext cx="379858" cy="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723" y="3485717"/>
            <a:ext cx="64039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211" y="4478770"/>
            <a:ext cx="5932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020" y="4406322"/>
            <a:ext cx="6858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947" y="4859770"/>
            <a:ext cx="5932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395" y="5020684"/>
            <a:ext cx="566497" cy="4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97" y="5240770"/>
            <a:ext cx="59324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002" y="5650345"/>
            <a:ext cx="59324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119" y="5521513"/>
            <a:ext cx="638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0" y="6320290"/>
            <a:ext cx="59324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87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89" name="88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90" name="89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" name="91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92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95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96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5757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Visión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53045"/>
              </p:ext>
            </p:extLst>
          </p:nvPr>
        </p:nvGraphicFramePr>
        <p:xfrm>
          <a:off x="457200" y="3163268"/>
          <a:ext cx="8435280" cy="35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8358214" y="0"/>
            <a:ext cx="785786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/>
              <a:t>    </a:t>
            </a:r>
            <a:r>
              <a:rPr lang="es-CL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Nuestro Posicionamiento</a:t>
            </a:r>
            <a:endParaRPr lang="es-CL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43 Grupo"/>
          <p:cNvGrpSpPr/>
          <p:nvPr/>
        </p:nvGrpSpPr>
        <p:grpSpPr>
          <a:xfrm>
            <a:off x="7424418" y="54896"/>
            <a:ext cx="1576738" cy="873774"/>
            <a:chOff x="6924352" y="2500306"/>
            <a:chExt cx="1576738" cy="873774"/>
          </a:xfrm>
        </p:grpSpPr>
        <p:sp>
          <p:nvSpPr>
            <p:cNvPr id="8" name="7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3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457200" y="928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Misión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7343214"/>
              </p:ext>
            </p:extLst>
          </p:nvPr>
        </p:nvGraphicFramePr>
        <p:xfrm>
          <a:off x="457200" y="571480"/>
          <a:ext cx="843528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0068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11001452" cy="592935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   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Cursos en la VI Región</a:t>
            </a:r>
          </a:p>
          <a:p>
            <a:pPr marL="0" indent="0">
              <a:buNone/>
            </a:pPr>
            <a:endParaRPr lang="es-CL" sz="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Coltauco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 Competencias para realizar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Trabajos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Banqueteria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Coctelería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con Emprendimiento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En Rincón,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Requínoa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 Competencias para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realizar Trabajos de Chocolatería y Galletería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con Emprendimiento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Tuniche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Graneros:  Competencias para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realizar Trabajos de Chocolatería y Galletería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con Emprendimiento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 Rancagua: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Instalaciones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Eléctricas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Segundo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Nivel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En Esmeralda, Rengo:  Competencias para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el Cuidado del Adulto Mayor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En Rancagua:  Técnicas de Corte y Tratamiento </a:t>
            </a:r>
          </a:p>
          <a:p>
            <a:pPr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  del Pelo, Peinados y Tinturas, Nivel Avanzado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 El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Abra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Requínoa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Primeros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Auxilios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Enfocados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al Sector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Agrícola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User\Desktop\Cursos 2011\Agrocap\Act. 45 Peluquería 2 Rancagua\fotos practica hogar ancianos\DSC006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702" y="4941168"/>
            <a:ext cx="1612800" cy="121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480" y="1773237"/>
            <a:ext cx="1612800" cy="1242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421" y="1773237"/>
            <a:ext cx="1614369" cy="1213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290" y="3368483"/>
            <a:ext cx="1614370" cy="1212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300" y="3368483"/>
            <a:ext cx="1614369" cy="1212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User\AppData\Local\Temp\Rar$DR11.694\PICT000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480" y="4941168"/>
            <a:ext cx="1612800" cy="121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3" name="2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5" name="2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1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10658492" cy="592933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                El Proyecto</a:t>
            </a:r>
          </a:p>
          <a:p>
            <a:pPr marL="0" indent="0">
              <a:buNone/>
            </a:pPr>
            <a:endParaRPr lang="es-CL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Crecer:  Capacitación y Emprendimiento</a:t>
            </a:r>
          </a:p>
          <a:p>
            <a:pPr marL="0" indent="0">
              <a:buNone/>
            </a:pPr>
            <a:endParaRPr lang="es-CL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Capacitación en oficio + Formación valórica,  desarrollo personal y relaciones humanas</a:t>
            </a:r>
          </a:p>
          <a:p>
            <a:pPr>
              <a:buNone/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Cursos de oficio </a:t>
            </a:r>
          </a:p>
          <a:p>
            <a:pPr>
              <a:spcBef>
                <a:spcPts val="0"/>
              </a:spcBef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Areas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:  salud, belleza, cocina, costura y construcción (gasfitería, electricidad, carpintería)</a:t>
            </a:r>
          </a:p>
          <a:p>
            <a:pPr marL="400050" lvl="1" indent="0">
              <a:buNone/>
            </a:pPr>
            <a:endParaRPr lang="es-CL" sz="800" dirty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Instructores profesionales </a:t>
            </a:r>
          </a:p>
          <a:p>
            <a:pPr>
              <a:buNone/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Certificación de calidad ISO 9001 2008 y 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Nch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2728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Seguimiento después de 6 meses de finalizado el curso</a:t>
            </a:r>
          </a:p>
          <a:p>
            <a:pPr>
              <a:buNone/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Bolsa de trabajo</a:t>
            </a:r>
          </a:p>
          <a:p>
            <a:endParaRPr lang="es-CL" sz="1600" b="1" dirty="0" smtClean="0"/>
          </a:p>
          <a:p>
            <a:endParaRPr lang="es-CL" sz="1600" b="1" dirty="0" smtClean="0"/>
          </a:p>
          <a:p>
            <a:endParaRPr lang="es-CL" sz="1600" b="1" dirty="0" smtClean="0"/>
          </a:p>
          <a:p>
            <a:pPr lvl="8"/>
            <a:endParaRPr lang="es-CL" sz="400" b="1" dirty="0" smtClean="0"/>
          </a:p>
          <a:p>
            <a:pPr marL="0" indent="0">
              <a:buNone/>
            </a:pPr>
            <a:endParaRPr lang="es-CL" sz="1600" b="1" dirty="0" smtClean="0"/>
          </a:p>
          <a:p>
            <a:endParaRPr lang="es-CL" sz="2000" b="1" dirty="0" smtClean="0"/>
          </a:p>
          <a:p>
            <a:pPr marL="0" indent="0">
              <a:buNone/>
            </a:pPr>
            <a:endParaRPr lang="es-CL" sz="2000" b="1" dirty="0"/>
          </a:p>
          <a:p>
            <a:pPr marL="0" indent="0">
              <a:buNone/>
            </a:pPr>
            <a:endParaRPr lang="es-CL" sz="2400" b="1" dirty="0" smtClean="0"/>
          </a:p>
        </p:txBody>
      </p:sp>
      <p:pic>
        <p:nvPicPr>
          <p:cNvPr id="10" name="Picture 9" descr="C:\Users\User\Desktop\Cursos 2011\Proforma\Act.68 Chocolatería y Pastelería\Libro de Clases\IMG_22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362" y="1916831"/>
            <a:ext cx="1584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296" y="1916831"/>
            <a:ext cx="1582859" cy="118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C:\Users\User\Desktop\Cursos 2011\Sofofa\2011_10_19\IMG_22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479" y="3368022"/>
            <a:ext cx="1584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 descr="C:\Users\User\Desktop\Cursos 2011\Sofofa\Act. 273 Banqueteria\2011_10_18\IMG_22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920" y="3356992"/>
            <a:ext cx="1584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 descr="C:\Users\User\Desktop\Cursos 2011\Sofofa\fotos para Sofofa\IMG_296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679" y="4911289"/>
            <a:ext cx="1584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15" descr="C:\Users\User\Desktop\Cursos 2011\Sofofa\fotos para Sofofa\DSC03328Grad.Macl Pel.11-0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718" y="4866991"/>
            <a:ext cx="1584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23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6" name="25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1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10287072" cy="607223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                Resultados</a:t>
            </a:r>
          </a:p>
          <a:p>
            <a:pPr marL="0" indent="0">
              <a:buNone/>
            </a:pPr>
            <a:endParaRPr lang="es-CL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Más 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de 600 postulantes para 300 cupos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CL" sz="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u="sng" dirty="0" smtClean="0">
                <a:latin typeface="Arial" pitchFamily="34" charset="0"/>
                <a:cs typeface="Arial" pitchFamily="34" charset="0"/>
              </a:rPr>
              <a:t>En Santiago:</a:t>
            </a: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160 cupos, 160 participantes + 12 oyentes</a:t>
            </a: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5 no terminaron, 167 aprobados</a:t>
            </a:r>
            <a:endParaRPr lang="es-CL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105 alumnas terminaron con 100% 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asistencia, promedio 93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% de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asistencia</a:t>
            </a:r>
          </a:p>
          <a:p>
            <a:pPr marL="0" indent="0">
              <a:buNone/>
            </a:pPr>
            <a:endParaRPr lang="es-CL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u="sng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CL" sz="1600" b="1" u="sng" dirty="0">
                <a:latin typeface="Arial" pitchFamily="34" charset="0"/>
                <a:cs typeface="Arial" pitchFamily="34" charset="0"/>
              </a:rPr>
              <a:t>la VI Región </a:t>
            </a:r>
          </a:p>
          <a:p>
            <a:pPr marL="0" indent="0">
              <a:buNone/>
            </a:pPr>
            <a:r>
              <a:rPr lang="es-CL" sz="1600" dirty="0">
                <a:latin typeface="Arial" pitchFamily="34" charset="0"/>
                <a:cs typeface="Arial" pitchFamily="34" charset="0"/>
              </a:rPr>
              <a:t>140 cupos, 140 participantes + 4 oyentes, </a:t>
            </a:r>
            <a:endParaRPr lang="es-CL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143 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aprobados,  solo 1 no terminó.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95 alumnas terminaron 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con 100% de asistencia, promedio 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96% de asistencia </a:t>
            </a:r>
          </a:p>
          <a:p>
            <a:pPr marL="0" indent="0">
              <a:buNone/>
            </a:pPr>
            <a:endParaRPr lang="es-CL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u="sng" dirty="0" smtClean="0">
                <a:latin typeface="Arial" pitchFamily="34" charset="0"/>
                <a:cs typeface="Arial" pitchFamily="34" charset="0"/>
              </a:rPr>
              <a:t>Total: </a:t>
            </a: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es-CL" sz="1600" dirty="0">
                <a:latin typeface="Arial" pitchFamily="34" charset="0"/>
                <a:cs typeface="Arial" pitchFamily="34" charset="0"/>
              </a:rPr>
              <a:t>alumnos capacitados todos de sectores vulnerables, la mayoría de I y II quintil de la ficha FPS</a:t>
            </a:r>
          </a:p>
          <a:p>
            <a:pPr marL="0" indent="0">
              <a:buNone/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98% de aprobación, 0 deserción</a:t>
            </a:r>
            <a:endParaRPr lang="es-CL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 smtClean="0"/>
          </a:p>
        </p:txBody>
      </p:sp>
      <p:pic>
        <p:nvPicPr>
          <p:cNvPr id="11" name="Picture 10" descr="C:\Users\User\AppData\Local\Temp\Rar$DR19.6004\IMG_2130 curso Act. 44 Cuidado Ad. mayo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221173"/>
            <a:ext cx="3023353" cy="2422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User\AppData\Local\Temp\Rar$DR16.4110\IMG_227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35259"/>
            <a:ext cx="3023352" cy="2422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19" name="18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4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2984"/>
            <a:ext cx="10820768" cy="470912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800" b="1" dirty="0"/>
              <a:t>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es-C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Encuesta </a:t>
            </a:r>
            <a:r>
              <a:rPr lang="es-CL" sz="2800" b="1" dirty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0" indent="0">
              <a:buNone/>
            </a:pPr>
            <a:endParaRPr lang="es-CL" sz="2400" b="1" dirty="0" smtClean="0"/>
          </a:p>
        </p:txBody>
      </p:sp>
      <p:pic>
        <p:nvPicPr>
          <p:cNvPr id="11" name="Picture 10" descr="C:\Users\User\AppData\Local\Temp\Rar$DR15.8902\IMG_22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216" y="1859644"/>
            <a:ext cx="2136626" cy="149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920603"/>
              </p:ext>
            </p:extLst>
          </p:nvPr>
        </p:nvGraphicFramePr>
        <p:xfrm>
          <a:off x="428596" y="1714488"/>
          <a:ext cx="5989091" cy="485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3304"/>
                <a:gridCol w="529751"/>
                <a:gridCol w="486036"/>
              </a:tblGrid>
              <a:tr h="28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Trabajo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 </a:t>
                      </a: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Estaba trabajando antes de tomar este curso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realizado trabajos  aplicando lo aprendido en el curso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9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 realizado trabajos remunerados aplicando lo aprendido en el curso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siente más capacitado para encontrar un nuevo trabajo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siente capaz de emprender un negocio o actividad propia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curso le será útil para aumentar sus ingresos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curso le ayudara a mejorar su calidad de vida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Autoestima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 ha mejorado su autoestima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Más valorado/a por su familia y conocidos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Más interesado/a para seguir aprendiendo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Vínculos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sociales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4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redes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Hizo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amistades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nuevas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Aumentaron sus habilidades para relacionarse mejor con los demás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Conoció personas a las cuales acudiría en caso de necesidad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Conoció personas con las cuales podría unirse para trabajar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Mejoraron sus relaciones con la familia y otros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User\AppData\Local\Temp\Rar$DR03.969\IMG_229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216" y="5000636"/>
            <a:ext cx="2136626" cy="149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C:\Users\User\Desktop\Cursos 2011\Agrocap\Act. 28 Chocolateria Rincón\2011_10_11\IMG_217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216" y="3431446"/>
            <a:ext cx="2136626" cy="1497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19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2" name="21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23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7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74" y="1148772"/>
            <a:ext cx="8229600" cy="470912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              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 Testimonios</a:t>
            </a:r>
          </a:p>
          <a:p>
            <a:pPr marL="0" indent="0">
              <a:buNone/>
            </a:pPr>
            <a:endParaRPr lang="es-CL" sz="2000" b="1" dirty="0"/>
          </a:p>
          <a:p>
            <a:pPr marL="0" indent="0">
              <a:buNone/>
            </a:pPr>
            <a:endParaRPr lang="es-CL" sz="2400" b="1" dirty="0" smtClean="0"/>
          </a:p>
        </p:txBody>
      </p:sp>
      <p:pic>
        <p:nvPicPr>
          <p:cNvPr id="18" name="Picture 17" descr="C:\Users\User\AppData\Local\Temp\Rar$DR08.475\IMG_19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071546"/>
            <a:ext cx="1500198" cy="196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C:\Users\User\AppData\Local\Microsoft\Windows\Temporary Internet Files\Content.Word\Image (2) Testimonio curso Pta. Cortes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506126" cy="412835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:\Users\User\AppData\Local\Microsoft\Windows\Temporary Internet Files\Content.Word\Testimonio curso Pta. Cortes 2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071678"/>
            <a:ext cx="3434154" cy="412835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0" name="19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User\AppData\Local\Temp\Rar$DR18.1264\IMG_2132 Canción de las alumnas Act. 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131848"/>
            <a:ext cx="2214578" cy="15830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17" name="16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2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71752" y="1632884"/>
            <a:ext cx="6429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“...</a:t>
            </a:r>
            <a:r>
              <a:rPr lang="es-ES" sz="1600" i="1" dirty="0" smtClean="0">
                <a:latin typeface="Arial" pitchFamily="34" charset="0"/>
                <a:cs typeface="Arial" pitchFamily="34" charset="0"/>
              </a:rPr>
              <a:t>En el desarrollo de este curso se dio ¡¡¡una esencia especial!!. En otros cursos lo normal es recibir conocimientos, capacitarse y se termina. </a:t>
            </a:r>
          </a:p>
          <a:p>
            <a:endParaRPr lang="es-ES" sz="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En este curso todo ha sido diferente. Es verdad que desde el primer día de clases hubo un sello especial por el sólo hecho de pensar que podemos ayudar a salvar la vida de un ser querido, un vecino o incluso alguien desconocido lo hace diferente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71752" y="3453846"/>
            <a:ext cx="6858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Ya no somos las mismas personas que empezaron el curso. Nuestras vidas cambiaron, ya no seremos más observadores...ahora nosotros dirigimos y tenemos esa gran responsabilidad.</a:t>
            </a:r>
          </a:p>
          <a:p>
            <a:endParaRPr lang="en-US" sz="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Otra gran diferencia fue que se nos apoyó en lo más intimo de nuestro cuerpo, en nuestro rincón sagrado...se nos alimentó el alma. Aquí no </a:t>
            </a: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hay diferencias de religión, sólo la unión de seres humanos que </a:t>
            </a: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crecieron en lo espiritual...¡¡¡nuestro corazón es grande!!!</a:t>
            </a:r>
          </a:p>
          <a:p>
            <a:endParaRPr lang="en-US" sz="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Somos más limpios en el pensamiento y auténticos en el actuar. </a:t>
            </a: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Líderes al servicio de los demás, conscientes de sus derechos y </a:t>
            </a:r>
          </a:p>
          <a:p>
            <a:r>
              <a:rPr lang="es-ES" sz="1600" i="1" dirty="0" smtClean="0">
                <a:latin typeface="Arial" pitchFamily="34" charset="0"/>
                <a:cs typeface="Arial" pitchFamily="34" charset="0"/>
              </a:rPr>
              <a:t>también de sus deberes. Fuertes de carácter, creativos y solidarios...guiados por valores espirituales...”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571752" y="996719"/>
            <a:ext cx="714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Discurso de Aída Bustos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Bascur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alumna de Primeros Auxilios enfocados al sector Agrícola </a:t>
            </a:r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1406" y="1594482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Graduación 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Cursos Adulto Mayor 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Esmeralda y 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1os Auxilios 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Canción </a:t>
            </a:r>
          </a:p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de las Alumnas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1406" y="47148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i="1" dirty="0" smtClean="0"/>
              <a:t>“Hemos corrido tanto</a:t>
            </a:r>
            <a:endParaRPr lang="en-US" b="1" i="1" dirty="0" smtClean="0"/>
          </a:p>
          <a:p>
            <a:r>
              <a:rPr lang="es-ES" b="1" i="1" dirty="0" smtClean="0"/>
              <a:t>  cielito lindo</a:t>
            </a:r>
            <a:endParaRPr lang="en-US" b="1" i="1" dirty="0" smtClean="0"/>
          </a:p>
          <a:p>
            <a:r>
              <a:rPr lang="es-ES" b="1" i="1" dirty="0" smtClean="0"/>
              <a:t>  y con presura </a:t>
            </a:r>
            <a:endParaRPr lang="en-US" b="1" i="1" dirty="0" smtClean="0"/>
          </a:p>
          <a:p>
            <a:r>
              <a:rPr lang="es-ES" b="1" i="1" dirty="0" smtClean="0"/>
              <a:t>  porque en esta tarde </a:t>
            </a:r>
            <a:endParaRPr lang="en-US" b="1" i="1" dirty="0" smtClean="0"/>
          </a:p>
          <a:p>
            <a:r>
              <a:rPr lang="es-ES" b="1" i="1" dirty="0" smtClean="0"/>
              <a:t>  cielito lindo</a:t>
            </a:r>
            <a:endParaRPr lang="en-US" b="1" i="1" dirty="0" smtClean="0"/>
          </a:p>
          <a:p>
            <a:r>
              <a:rPr lang="es-ES" b="1" i="1" dirty="0" smtClean="0"/>
              <a:t>  hay Licenciatura”</a:t>
            </a:r>
            <a:endParaRPr lang="en-US" b="1" i="1" dirty="0" smtClean="0"/>
          </a:p>
          <a:p>
            <a:r>
              <a:rPr lang="es-ES" b="1" dirty="0" smtClean="0"/>
              <a:t> </a:t>
            </a:r>
            <a:endParaRPr lang="en-US" b="1" dirty="0" smtClean="0"/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-106395" y="3750471"/>
            <a:ext cx="535705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72"/>
            <a:ext cx="8229600" cy="59950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Empresas Aportantes</a:t>
            </a:r>
          </a:p>
          <a:p>
            <a:pPr marL="0" indent="0">
              <a:buNone/>
            </a:pPr>
            <a:endParaRPr lang="es-CL" sz="2000" b="1" dirty="0"/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CCU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Banco Santander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Banco de Chile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Citigroup</a:t>
            </a:r>
          </a:p>
          <a:p>
            <a:pPr marL="0" indent="0">
              <a:buNone/>
            </a:pP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Agrocap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Confrex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Fundo El Molino</a:t>
            </a: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Semillas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Tuniche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Agrícola 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Naicura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 smtClean="0"/>
          </a:p>
        </p:txBody>
      </p:sp>
      <p:pic>
        <p:nvPicPr>
          <p:cNvPr id="11" name="Picture 10" descr="C:\Users\User\AppData\Local\Temp\Rar$DR16.2424\IMG_22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2118801" cy="173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 descr="C:\Users\User\AppData\Local\Temp\Rar$DR17.9739\IMG_2187 ceremonia graduación act. 29 Tunich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214422"/>
            <a:ext cx="2118801" cy="172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6" descr="C:\Users\User\AppData\Local\Temp\Rar$DR17.7553\IMG_2182 Cocktail act. 29 Tunich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14422"/>
            <a:ext cx="2117147" cy="172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C:\Users\User\Desktop\Cursos 2010 n\2010_12_23 Grad. Carpin. Rancgua\IMG_1771 Grad. Carpinterí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071810"/>
            <a:ext cx="2118801" cy="173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User\Desktop\Cursos 2010 n\2010_12_22 Graduación Electricidad Tancagua\IMG_1768 curso electricidad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929198"/>
            <a:ext cx="2118801" cy="172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C:\Users\User\Desktop\Cursos 2010 n\2010_12_23 Grad. Carpin. Rancgua\IMG_1778 durante la ceremonia grad. Rcgua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355" y="4929198"/>
            <a:ext cx="2118801" cy="1729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3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4" name="23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25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9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48"/>
            <a:ext cx="10687096" cy="59722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Soñemos el 2012</a:t>
            </a:r>
          </a:p>
          <a:p>
            <a:pPr marL="0" indent="0">
              <a:buNone/>
            </a:pPr>
            <a:endParaRPr lang="es-CL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Ofrecer nuevos cursos para especializarse e ir formando una malla curricular</a:t>
            </a:r>
          </a:p>
          <a:p>
            <a:pPr marL="0" indent="0">
              <a:buNone/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Más cursos para cubrir la demanda</a:t>
            </a:r>
          </a:p>
          <a:p>
            <a:pPr marL="0" indent="0">
              <a:buNone/>
            </a:pPr>
            <a:endParaRPr lang="es-CL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Más excedentes  para poder impartir mas cursos</a:t>
            </a:r>
          </a:p>
          <a:p>
            <a:pPr marL="0" indent="0">
              <a:buNone/>
            </a:pPr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Nuevas empresas que aporten excedentes</a:t>
            </a:r>
          </a:p>
          <a:p>
            <a:pPr marL="0" indent="0">
              <a:buNone/>
            </a:pPr>
            <a:endParaRPr lang="es-CL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Necesidad de más voluntarias en Santiago para:</a:t>
            </a:r>
          </a:p>
          <a:p>
            <a:r>
              <a:rPr lang="es-CL" sz="1800" dirty="0" smtClean="0">
                <a:latin typeface="Arial" pitchFamily="34" charset="0"/>
                <a:cs typeface="Arial" pitchFamily="34" charset="0"/>
              </a:rPr>
              <a:t>Dar formación valórica al inicio del curso</a:t>
            </a:r>
          </a:p>
          <a:p>
            <a:r>
              <a:rPr lang="es-CL" sz="1800" dirty="0" smtClean="0">
                <a:latin typeface="Arial" pitchFamily="34" charset="0"/>
                <a:cs typeface="Arial" pitchFamily="34" charset="0"/>
              </a:rPr>
              <a:t>Controlar la asistencia </a:t>
            </a:r>
          </a:p>
          <a:p>
            <a:r>
              <a:rPr lang="es-CL" sz="1800" dirty="0" smtClean="0">
                <a:latin typeface="Arial" pitchFamily="34" charset="0"/>
                <a:cs typeface="Arial" pitchFamily="34" charset="0"/>
              </a:rPr>
              <a:t>Pagar subsidios</a:t>
            </a:r>
          </a:p>
          <a:p>
            <a:r>
              <a:rPr lang="es-CL" sz="1800" dirty="0" smtClean="0">
                <a:latin typeface="Arial" pitchFamily="34" charset="0"/>
                <a:cs typeface="Arial" pitchFamily="34" charset="0"/>
              </a:rPr>
              <a:t>Total 2 horas semanales o 4 si tiene 2 días disponibles</a:t>
            </a:r>
          </a:p>
          <a:p>
            <a:pPr>
              <a:buNone/>
            </a:pPr>
            <a:endParaRPr lang="es-C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User\AppData\Local\Temp\Rar$DR17.5259\IMG_2136 Regalo de alumnas a voluntarias OTEC ADS Capacit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194590"/>
            <a:ext cx="2203748" cy="152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esktop\Cursos 2011\Sofofa\Act. 273 Banqueteria\2011_10_18\IMG_22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028" y="1357298"/>
            <a:ext cx="2203748" cy="152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User\AppData\Local\Temp\Rar$DR19.6347\IMG_2126 Curso Act. 47 prim. auxilio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51978"/>
            <a:ext cx="2203748" cy="1520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                </a:t>
            </a:r>
            <a:r>
              <a:rPr lang="es-CL" dirty="0" smtClean="0">
                <a:latin typeface="Trebuchet MS" pitchFamily="34" charset="0"/>
                <a:cs typeface="Arial" pitchFamily="34" charset="0"/>
              </a:rPr>
              <a:t> </a:t>
            </a:r>
            <a:endParaRPr lang="es-CL" sz="14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Trebuchet MS" pitchFamily="34" charset="0"/>
                <a:cs typeface="Arial" pitchFamily="34" charset="0"/>
              </a:rPr>
              <a:t>                    A   D   S      C   A   P   A   C   I   T   A</a:t>
            </a:r>
          </a:p>
          <a:p>
            <a:r>
              <a:rPr lang="es-CL" dirty="0" smtClean="0">
                <a:latin typeface="Trebuchet MS" pitchFamily="34" charset="0"/>
                <a:cs typeface="Arial" pitchFamily="34" charset="0"/>
              </a:rPr>
              <a:t>               </a:t>
            </a:r>
            <a:endParaRPr lang="es-CL" sz="1000" dirty="0"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0" name="15 Grupo"/>
          <p:cNvGrpSpPr/>
          <p:nvPr/>
        </p:nvGrpSpPr>
        <p:grpSpPr>
          <a:xfrm>
            <a:off x="7424418" y="-24"/>
            <a:ext cx="1576738" cy="873774"/>
            <a:chOff x="6924352" y="2500306"/>
            <a:chExt cx="1576738" cy="873774"/>
          </a:xfrm>
        </p:grpSpPr>
        <p:sp>
          <p:nvSpPr>
            <p:cNvPr id="21" name="20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6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5" y="0"/>
            <a:ext cx="101309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1000100" y="554962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  <a:latin typeface="Trebuchet MS" pitchFamily="34" charset="0"/>
              </a:rPr>
              <a:t>Asociación de Damas Salesianas Capacita Limitada</a:t>
            </a:r>
            <a:endParaRPr lang="es-CL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7281542" y="71414"/>
            <a:ext cx="1576738" cy="873774"/>
            <a:chOff x="6924352" y="2500306"/>
            <a:chExt cx="1576738" cy="873774"/>
          </a:xfrm>
        </p:grpSpPr>
        <p:sp>
          <p:nvSpPr>
            <p:cNvPr id="5" name="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857224" y="4191664"/>
            <a:ext cx="7654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,Comunicación y Voluntariado</a:t>
            </a:r>
          </a:p>
          <a:p>
            <a:pPr algn="ctr"/>
            <a:r>
              <a:rPr lang="es-C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Contemplemos el 2011 y Soñemos el 2012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900014"/>
            <a:ext cx="2071702" cy="188617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456529" y="5485171"/>
            <a:ext cx="2472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Teresa </a:t>
            </a:r>
            <a:r>
              <a:rPr lang="es-CL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Reymond</a:t>
            </a:r>
            <a:endParaRPr lang="es-C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Isabel Prieto</a:t>
            </a: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Juanita Manríquez</a:t>
            </a:r>
            <a:endParaRPr lang="es-C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45" name="4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971111" y="559338"/>
            <a:ext cx="439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Formación, Comunicación y Voluntariado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 descr="C:\Users\Tiki\Desktop\Fotos &amp; MP3\fotos\ads 2011\retiro lo Cañas 20 octubre\DSC04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000504"/>
            <a:ext cx="2714644" cy="17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8" descr="C:\Users\Tiki\Desktop\DSC045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000504"/>
            <a:ext cx="2643206" cy="17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9 Imagen" descr="C:\Users\Administrador\Documents\ADS\FOTOS DE COMUNIDADES ADS RETIROS Y PROMESAS 2011\COMUNIDAD SAN JOSE DE LOS ANGELES.JPG 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714488"/>
            <a:ext cx="2628900" cy="1871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9 Marcador de contenido" descr="C:\Users\Administrador\Documents\ADS\FOTOS DE COMUNIDADES ADS RETIROS Y PROMESAS 2011\ads 2011\promesa 2011\DSC03583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000504"/>
            <a:ext cx="2786082" cy="17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13 Imagen" descr="C:\Users\Tiki\Desktop\Fotos &amp; MP3\fotos\ads 2011\promesa 2011\DSC0357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1714488"/>
            <a:ext cx="2700338" cy="1871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14 Imagen" descr="C:\Users\Tiki\Desktop\Fotos &amp; MP3\fotos\ads 2011\promesa 2011\promesa 2011 (2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1714488"/>
            <a:ext cx="2735262" cy="1871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45" name="4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971111" y="559338"/>
            <a:ext cx="439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Formación, Comunicación y Voluntariado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Comunidades de Formación</a:t>
            </a:r>
          </a:p>
        </p:txBody>
      </p:sp>
      <p:pic>
        <p:nvPicPr>
          <p:cNvPr id="23" name="Picture 3" descr="C:\Users\Administrador\Documents\ADS\FOTOS DE COMUNIDADES ADS RETIROS Y PROMESAS 2011\FOTOS DE EQUIPO DE FORMACION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0946" y="1628800"/>
            <a:ext cx="3575075" cy="2681717"/>
          </a:xfrm>
          <a:noFill/>
          <a:ln>
            <a:solidFill>
              <a:schemeClr val="tx1"/>
            </a:solidFill>
          </a:ln>
        </p:spPr>
      </p:pic>
      <p:sp>
        <p:nvSpPr>
          <p:cNvPr id="24" name="23 CuadroTexto"/>
          <p:cNvSpPr txBox="1"/>
          <p:nvPr/>
        </p:nvSpPr>
        <p:spPr>
          <a:xfrm>
            <a:off x="4040212" y="2571744"/>
            <a:ext cx="40322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 Comunidad de Equipo de Formación</a:t>
            </a:r>
            <a:endParaRPr lang="es-ES_tradnl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es-ES_tradnl" sz="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CL" sz="1400" dirty="0" smtClean="0">
                <a:latin typeface="Arial" pitchFamily="34" charset="0"/>
                <a:cs typeface="Arial" pitchFamily="34" charset="0"/>
              </a:rPr>
              <a:t>  11 Monitoras</a:t>
            </a: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sz="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CL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Consejero Espiritual Padre José Lino </a:t>
            </a:r>
            <a:r>
              <a:rPr lang="es-CL" sz="1400" dirty="0" err="1" smtClean="0">
                <a:latin typeface="Arial" pitchFamily="34" charset="0"/>
                <a:cs typeface="Arial" pitchFamily="34" charset="0"/>
              </a:rPr>
              <a:t>Yañez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es-C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395288" y="5341577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395288" y="4145592"/>
            <a:ext cx="835342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Ellas son: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Un espacio donde la persona se siente Escuchada, Acogida, Valorada y Respetada. 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sz="800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Un lugar de encuentro consigo misma y con el Señor a través de la Palabra. 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sz="800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Un espacio para descubrir y potenciar la Vocación y la Misión. 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sz="800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Un lugar donde se vive la Alegría. 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45" name="4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971111" y="559338"/>
            <a:ext cx="439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Formación, Comunicación y Voluntariado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Administrador\Documents\ADS\FOTOS DE COMUNIDADES ADS RETIROS Y PROMESAS 2011\ADS CAPA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80019"/>
            <a:ext cx="3283348" cy="2292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2" descr="C:\Users\Administrador\Documents\ADS\FOTOS DE COMUNIDADES ADS RETIROS Y PROMESAS 2011\COMUNIDAD INICIAL NUEV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535225"/>
            <a:ext cx="3286116" cy="2465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285720" y="1423088"/>
            <a:ext cx="3238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Formación Inicial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57158" y="2071678"/>
            <a:ext cx="255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Tema: Invitación a Vivir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57158" y="2643182"/>
            <a:ext cx="4572000" cy="38010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Objetivo: Descubrir y Reconocer la Riqueza Personal y la del Otro para Proyectarla en la Acción.</a:t>
            </a:r>
          </a:p>
          <a:p>
            <a:endParaRPr lang="es-ES_tradnl" sz="9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Dos Grupos:</a:t>
            </a:r>
          </a:p>
          <a:p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1.- Voluntarias Emprende Mamá.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Monitoras: 	M. Teresa Ruiz-Tagle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	          	Verónica Latorre		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2.-  Voluntarias de ADS Capacita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Monitora:   	Isabel Prieto 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45" name="4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971111" y="559338"/>
            <a:ext cx="439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Formación, Comunicación y Voluntariado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Administrador\Documents\ADS\FOTOS DE COMUNIDADES ADS RETIROS Y PROMESAS 2011\COMUNIDAD MANANTI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54488" y="1077907"/>
            <a:ext cx="2303462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3" descr="C:\Users\Administrador\Documents\ADS\FOTOS DE COMUNIDADES ADS RETIROS Y PROMESAS 2011\COMUNIDAD NACIENTE FOT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714884"/>
            <a:ext cx="2357454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" descr="C:\Users\Administrador\Desktop\S53001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29088" y="2786058"/>
            <a:ext cx="232886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10" descr="C:\Users\Administrador\Documents\ADS\FOTOS DE COMUNIDADES ADS RETIROS Y PROMESAS 2011\COMUNIDAD SAN JOSE DE LOS ANGELES.JPG 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8306" y="2786058"/>
            <a:ext cx="2482850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9 Marcador de contenido" descr="C:\Users\Administrador\Documents\ADS\FOTOS DE COMUNIDADES ADS RETIROS Y PROMESAS 2011\retiro en Valdivia.2PG.JPG"/>
          <p:cNvPicPr>
            <a:picLocks noGrp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500826" y="4714884"/>
            <a:ext cx="2500330" cy="1801812"/>
          </a:xfrm>
          <a:ln>
            <a:solidFill>
              <a:schemeClr val="tx1"/>
            </a:solidFill>
          </a:ln>
        </p:spPr>
      </p:pic>
      <p:pic>
        <p:nvPicPr>
          <p:cNvPr id="24" name="9 Imagen" descr="C:\Users\Administrador\Documents\ADS\FOTOS DE COMUNIDADES ADS RETIROS Y PROMESAS 2011\Com._Alma_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00826" y="1077907"/>
            <a:ext cx="2482850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142844" y="1046133"/>
            <a:ext cx="38940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600" b="1" dirty="0" smtClean="0">
                <a:latin typeface="Arial" pitchFamily="34" charset="0"/>
                <a:cs typeface="Arial" pitchFamily="34" charset="0"/>
              </a:rPr>
              <a:t>Comunidades en </a:t>
            </a:r>
          </a:p>
          <a:p>
            <a:r>
              <a:rPr lang="es-CL" sz="2600" b="1" dirty="0" smtClean="0">
                <a:latin typeface="Arial" pitchFamily="34" charset="0"/>
                <a:cs typeface="Arial" pitchFamily="34" charset="0"/>
              </a:rPr>
              <a:t>Formación Permanente</a:t>
            </a:r>
            <a:endParaRPr lang="es-CL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42844" y="1928802"/>
            <a:ext cx="2997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Facilita la Permanencia ADS y 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Mantiene Viva la Vocación</a:t>
            </a:r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42844" y="2643182"/>
            <a:ext cx="401424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1.- Comunidad Naciente.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2.- Comunidad Nueva Vida.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3.- Comunidad Manantial Fusionada con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     Comunidad Don Bosco.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4.- Comunidad Alma.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5.- Comunidad San José de Los 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Angeles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6.- Comunidad de Rancagua.</a:t>
            </a:r>
          </a:p>
          <a:p>
            <a:endParaRPr lang="es-CL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7.- Comunidad Valdivia.</a:t>
            </a:r>
          </a:p>
          <a:p>
            <a:endParaRPr lang="es-C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Total Voluntarias en Formación: 67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Tema: Bioética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Coordinadora: M. Teresa Ruiz-Tagle</a:t>
            </a:r>
          </a:p>
          <a:p>
            <a:endParaRPr lang="es-CL" sz="1600" dirty="0" smtClean="0">
              <a:latin typeface="Arial" pitchFamily="34" charset="0"/>
              <a:cs typeface="Arial" pitchFamily="34" charset="0"/>
            </a:endParaRPr>
          </a:p>
          <a:p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   </a:t>
            </a:r>
          </a:p>
          <a:p>
            <a:endParaRPr lang="es-CL" dirty="0"/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43 Grupo"/>
          <p:cNvGrpSpPr/>
          <p:nvPr/>
        </p:nvGrpSpPr>
        <p:grpSpPr>
          <a:xfrm>
            <a:off x="7286644" y="-24"/>
            <a:ext cx="1576738" cy="873774"/>
            <a:chOff x="6924352" y="2500306"/>
            <a:chExt cx="1576738" cy="873774"/>
          </a:xfrm>
        </p:grpSpPr>
        <p:sp>
          <p:nvSpPr>
            <p:cNvPr id="45" name="44 CuadroTexto"/>
            <p:cNvSpPr txBox="1"/>
            <p:nvPr/>
          </p:nvSpPr>
          <p:spPr>
            <a:xfrm>
              <a:off x="6929454" y="2500306"/>
              <a:ext cx="1178727" cy="76944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L" sz="4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s-CL" sz="4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924352" y="3143248"/>
              <a:ext cx="12909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Aniversario</a:t>
              </a:r>
              <a:endParaRPr lang="es-CL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000892" y="3143248"/>
              <a:ext cx="571504" cy="1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Elipse"/>
            <p:cNvSpPr/>
            <p:nvPr/>
          </p:nvSpPr>
          <p:spPr>
            <a:xfrm>
              <a:off x="7558108" y="2691207"/>
              <a:ext cx="56130" cy="540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929480" y="2601160"/>
              <a:ext cx="1571610" cy="7564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0" name="Picture 2" descr="LOGO ADS VOLUNTARIAS SALESIANA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07253" y="2661108"/>
              <a:ext cx="730971" cy="642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35412"/>
            <a:ext cx="714380" cy="650406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971111" y="559338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y Voluntariado ADS 2011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-176226" y="933439"/>
            <a:ext cx="2890838" cy="923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Retiros ADS</a:t>
            </a:r>
            <a:endParaRPr lang="es-A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3 Marcador de texto"/>
          <p:cNvSpPr txBox="1">
            <a:spLocks/>
          </p:cNvSpPr>
          <p:nvPr/>
        </p:nvSpPr>
        <p:spPr>
          <a:xfrm>
            <a:off x="179386" y="1844749"/>
            <a:ext cx="4821242" cy="54006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Marzo: 	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Retiro 24 horas en María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Pinto</a:t>
            </a:r>
            <a:endParaRPr kumimoji="0" lang="es-ES_tradnl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Mayo:  	   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Retiro en Preparación a 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Renovación  de Nuestro Compromiso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ADS.</a:t>
            </a:r>
            <a:endPara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Tema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“ADS, en Onda de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Aparecida.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Discípulos Misioneros en Comunión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Misionera.”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Junio: 	    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Retiro en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Rancagua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Octubre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	    Retiro Anual en el Centro 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	   Espiritualidad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del Centro Juvenil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              	   </a:t>
            </a:r>
            <a:r>
              <a:rPr kumimoji="0" lang="es-ES_tradnl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 Bosco.</a:t>
            </a:r>
            <a:endParaRPr lang="es-ES_tradnl" sz="1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Tema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La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“Oración al Padre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		   </a:t>
            </a:r>
            <a:r>
              <a:rPr kumimoji="0" lang="es-ES_tradn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Cristo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por el Espíritu”.</a:t>
            </a: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Noviembre:  </a:t>
            </a:r>
            <a:r>
              <a:rPr kumimoji="0" lang="es-ES_tradn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Retiro en Valdivia</a:t>
            </a:r>
            <a:endParaRPr kumimoji="0" lang="es-A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C:\Users\Administrador\Documents\ADS\FOTOS DE COMUNIDADES ADS RETIROS Y PROMESAS 2011\RETIRO RANCAGUA AD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471" y="3178201"/>
            <a:ext cx="22320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7" descr="C:\Users\Administrador\Documents\ADS\FOTOS DE COMUNIDADES ADS RETIROS Y PROMESAS 2011\retiro en Valdivi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48604" y="1162076"/>
            <a:ext cx="2159000" cy="187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8" descr="C:\Users\Tiki\Desktop\DSC045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48604" y="3178201"/>
            <a:ext cx="2159000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11" descr="C:\Users\Tiki\Desktop\Fotos &amp; MP3\fotos\ads 2011\retiro lo Cañas 20 octubre\DSC0456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471" y="5049863"/>
            <a:ext cx="2232025" cy="1522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14 Marcador de contenido" descr="C:\Users\Tiki\Desktop\IMG_0135.JPG"/>
          <p:cNvPicPr>
            <a:picLocks noGrp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4448604" y="5049863"/>
            <a:ext cx="2159000" cy="1522409"/>
          </a:xfrm>
          <a:ln>
            <a:solidFill>
              <a:schemeClr val="tx1"/>
            </a:solidFill>
          </a:ln>
        </p:spPr>
      </p:pic>
      <p:pic>
        <p:nvPicPr>
          <p:cNvPr id="33" name="15 Imagen" descr="C:\Users\Tiki\Desktop\DSC0456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02854" y="1162076"/>
            <a:ext cx="2195512" cy="187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2578</Words>
  <Application>Microsoft Office PowerPoint</Application>
  <PresentationFormat>Presentación en pantalla (4:3)</PresentationFormat>
  <Paragraphs>669</Paragraphs>
  <Slides>37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Visión</vt:lpstr>
      <vt:lpstr>Diapositiva 4</vt:lpstr>
      <vt:lpstr>Diapositiva 5</vt:lpstr>
      <vt:lpstr> Comunidades de Formación</vt:lpstr>
      <vt:lpstr>Diapositiva 7</vt:lpstr>
      <vt:lpstr>Diapositiva 8</vt:lpstr>
      <vt:lpstr>Retiros ADS</vt:lpstr>
      <vt:lpstr>Regalo ADS  </vt:lpstr>
      <vt:lpstr>Somos parte de la Familia Salesiana</vt:lpstr>
      <vt:lpstr>Formación ADS Externa</vt:lpstr>
      <vt:lpstr>Diapositiva 13</vt:lpstr>
      <vt:lpstr>Diapositiva 14</vt:lpstr>
      <vt:lpstr>Acompañando la Maternidad Adolescente</vt:lpstr>
      <vt:lpstr>Sistema Preventivo de Don Bosco en el PEM </vt:lpstr>
      <vt:lpstr>Escalamiento</vt:lpstr>
      <vt:lpstr> Equipo de trabajo para las 4 comunas </vt:lpstr>
      <vt:lpstr>Participantes 2011</vt:lpstr>
      <vt:lpstr>Voluntarias Participantes</vt:lpstr>
      <vt:lpstr>Proyección para el 2012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Andreu</dc:creator>
  <cp:lastModifiedBy>Andrea</cp:lastModifiedBy>
  <cp:revision>184</cp:revision>
  <dcterms:created xsi:type="dcterms:W3CDTF">2011-11-22T00:03:02Z</dcterms:created>
  <dcterms:modified xsi:type="dcterms:W3CDTF">2012-01-23T13:03:08Z</dcterms:modified>
</cp:coreProperties>
</file>