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256" r:id="rId2"/>
    <p:sldId id="257" r:id="rId3"/>
    <p:sldId id="265" r:id="rId4"/>
    <p:sldId id="258" r:id="rId5"/>
    <p:sldId id="259" r:id="rId6"/>
    <p:sldId id="264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1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51116-F736-47C4-A081-7B2BBA20CACB}" type="datetimeFigureOut">
              <a:rPr lang="es-CL" smtClean="0"/>
              <a:t>02-04-2022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E8DC5-9727-42E4-A437-E471BD46990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49623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51116-F736-47C4-A081-7B2BBA20CACB}" type="datetimeFigureOut">
              <a:rPr lang="es-CL" smtClean="0"/>
              <a:t>02-04-2022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E8DC5-9727-42E4-A437-E471BD46990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32215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51116-F736-47C4-A081-7B2BBA20CACB}" type="datetimeFigureOut">
              <a:rPr lang="es-CL" smtClean="0"/>
              <a:t>02-04-2022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E8DC5-9727-42E4-A437-E471BD46990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039068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51116-F736-47C4-A081-7B2BBA20CACB}" type="datetimeFigureOut">
              <a:rPr lang="es-CL" smtClean="0"/>
              <a:t>02-04-2022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E8DC5-9727-42E4-A437-E471BD46990B}" type="slidenum">
              <a:rPr lang="es-CL" smtClean="0"/>
              <a:t>‹Nº›</a:t>
            </a:fld>
            <a:endParaRPr lang="es-CL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147053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51116-F736-47C4-A081-7B2BBA20CACB}" type="datetimeFigureOut">
              <a:rPr lang="es-CL" smtClean="0"/>
              <a:t>02-04-2022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E8DC5-9727-42E4-A437-E471BD46990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83024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51116-F736-47C4-A081-7B2BBA20CACB}" type="datetimeFigureOut">
              <a:rPr lang="es-CL" smtClean="0"/>
              <a:t>02-04-2022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E8DC5-9727-42E4-A437-E471BD46990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809376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51116-F736-47C4-A081-7B2BBA20CACB}" type="datetimeFigureOut">
              <a:rPr lang="es-CL" smtClean="0"/>
              <a:t>02-04-2022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E8DC5-9727-42E4-A437-E471BD46990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08560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51116-F736-47C4-A081-7B2BBA20CACB}" type="datetimeFigureOut">
              <a:rPr lang="es-CL" smtClean="0"/>
              <a:t>02-04-2022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E8DC5-9727-42E4-A437-E471BD46990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13168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51116-F736-47C4-A081-7B2BBA20CACB}" type="datetimeFigureOut">
              <a:rPr lang="es-CL" smtClean="0"/>
              <a:t>02-04-2022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E8DC5-9727-42E4-A437-E471BD46990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681379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1_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51116-F736-47C4-A081-7B2BBA20CACB}" type="datetimeFigureOut">
              <a:rPr lang="es-CL" smtClean="0"/>
              <a:t>02-04-2022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E8DC5-9727-42E4-A437-E471BD46990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4360410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51116-F736-47C4-A081-7B2BBA20CACB}" type="datetimeFigureOut">
              <a:rPr lang="es-CL" smtClean="0"/>
              <a:t>02-04-2022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E8DC5-9727-42E4-A437-E471BD46990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51544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51116-F736-47C4-A081-7B2BBA20CACB}" type="datetimeFigureOut">
              <a:rPr lang="es-CL" smtClean="0"/>
              <a:t>02-04-2022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E8DC5-9727-42E4-A437-E471BD46990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45543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51116-F736-47C4-A081-7B2BBA20CACB}" type="datetimeFigureOut">
              <a:rPr lang="es-CL" smtClean="0"/>
              <a:t>02-04-2022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E8DC5-9727-42E4-A437-E471BD46990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91227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51116-F736-47C4-A081-7B2BBA20CACB}" type="datetimeFigureOut">
              <a:rPr lang="es-CL" smtClean="0"/>
              <a:t>02-04-2022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E8DC5-9727-42E4-A437-E471BD46990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58724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51116-F736-47C4-A081-7B2BBA20CACB}" type="datetimeFigureOut">
              <a:rPr lang="es-CL" smtClean="0"/>
              <a:t>02-04-2022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E8DC5-9727-42E4-A437-E471BD46990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296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51116-F736-47C4-A081-7B2BBA20CACB}" type="datetimeFigureOut">
              <a:rPr lang="es-CL" smtClean="0"/>
              <a:t>02-04-2022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E8DC5-9727-42E4-A437-E471BD46990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15862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51116-F736-47C4-A081-7B2BBA20CACB}" type="datetimeFigureOut">
              <a:rPr lang="es-CL" smtClean="0"/>
              <a:t>02-04-2022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E8DC5-9727-42E4-A437-E471BD46990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60117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51116-F736-47C4-A081-7B2BBA20CACB}" type="datetimeFigureOut">
              <a:rPr lang="es-CL" smtClean="0"/>
              <a:t>02-04-2022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E8DC5-9727-42E4-A437-E471BD46990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28770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78251116-F736-47C4-A081-7B2BBA20CACB}" type="datetimeFigureOut">
              <a:rPr lang="es-CL" smtClean="0"/>
              <a:t>02-04-2022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34E8DC5-9727-42E4-A437-E471BD46990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28524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  <p:sldLayoutId id="2147483803" r:id="rId17"/>
    <p:sldLayoutId id="2147483804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677EBB-A3A3-4DE7-8DFC-EB4672E557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3774" y="1365957"/>
            <a:ext cx="10364452" cy="4041422"/>
          </a:xfrm>
        </p:spPr>
        <p:txBody>
          <a:bodyPr anchor="ctr">
            <a:normAutofit/>
          </a:bodyPr>
          <a:lstStyle/>
          <a:p>
            <a:r>
              <a:rPr lang="es-ES" sz="8000"/>
              <a:t>Encuentro consejo parroquiales salesianos </a:t>
            </a:r>
            <a:endParaRPr lang="es-CL" sz="800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C03F912-F882-44FC-92BE-3ACEB403F4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17182" y="643465"/>
            <a:ext cx="5961044" cy="722492"/>
          </a:xfrm>
        </p:spPr>
        <p:txBody>
          <a:bodyPr>
            <a:normAutofit/>
          </a:bodyPr>
          <a:lstStyle/>
          <a:p>
            <a:pPr algn="r"/>
            <a:r>
              <a:rPr lang="es-ES" sz="2000">
                <a:solidFill>
                  <a:schemeClr val="tx1">
                    <a:lumMod val="65000"/>
                    <a:lumOff val="35000"/>
                  </a:schemeClr>
                </a:solidFill>
              </a:rPr>
              <a:t>02 de abril 2022</a:t>
            </a:r>
            <a:endParaRPr lang="es-CL" sz="2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2350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 descr="Una mujer con una corona de flores en la cabeza&#10;&#10;Descripción generada automáticamente con confianza baja">
            <a:extLst>
              <a:ext uri="{FF2B5EF4-FFF2-40B4-BE49-F238E27FC236}">
                <a16:creationId xmlns:a16="http://schemas.microsoft.com/office/drawing/2014/main" id="{ACB23233-06C0-45F6-B99E-B54AD3378EA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18" r="6575" b="2"/>
          <a:stretch/>
        </p:blipFill>
        <p:spPr>
          <a:xfrm>
            <a:off x="1201882" y="834438"/>
            <a:ext cx="3064012" cy="5220929"/>
          </a:xfrm>
          <a:prstGeom prst="rect">
            <a:avLst/>
          </a:prstGeom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018B56D7-EED1-4BBC-BA0D-6E735347A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82520" y="618517"/>
            <a:ext cx="5855416" cy="159617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1" i="0"/>
              <a:t>Oración a la Virgen de la Paz</a:t>
            </a:r>
            <a:endParaRPr lang="en-US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C1D1E2CE-410E-4E11-9CCD-C11E2751E8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82520" y="2367092"/>
            <a:ext cx="5855415" cy="3847444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b="1" i="0" dirty="0"/>
              <a:t> </a:t>
            </a:r>
            <a:r>
              <a:rPr lang="en-US" b="0" i="0" dirty="0"/>
              <a:t>Virgen y Reina de la Paz,</a:t>
            </a:r>
            <a:br>
              <a:rPr lang="en-US" b="0" i="0" dirty="0"/>
            </a:br>
            <a:r>
              <a:rPr lang="en-US" b="0" i="0" dirty="0"/>
              <a:t>Madre de </a:t>
            </a:r>
            <a:r>
              <a:rPr lang="en-US" b="0" i="0" dirty="0" err="1"/>
              <a:t>los</a:t>
            </a:r>
            <a:r>
              <a:rPr lang="en-US" b="0" i="0" dirty="0"/>
              <a:t> </a:t>
            </a:r>
            <a:r>
              <a:rPr lang="en-US" b="0" i="0" dirty="0" err="1"/>
              <a:t>pobres</a:t>
            </a:r>
            <a:r>
              <a:rPr lang="en-US" b="0" i="0" dirty="0"/>
              <a:t> y </a:t>
            </a:r>
            <a:r>
              <a:rPr lang="en-US" b="0" i="0" dirty="0" err="1"/>
              <a:t>sencillos</a:t>
            </a:r>
            <a:r>
              <a:rPr lang="en-US" b="0" i="0" dirty="0"/>
              <a:t>,</a:t>
            </a:r>
            <a:br>
              <a:rPr lang="en-US" b="0" i="0" dirty="0"/>
            </a:br>
            <a:r>
              <a:rPr lang="en-US" b="0" i="0" dirty="0"/>
              <a:t>Esperanza de </a:t>
            </a:r>
            <a:r>
              <a:rPr lang="en-US" b="0" i="0" dirty="0" err="1"/>
              <a:t>los</a:t>
            </a:r>
            <a:r>
              <a:rPr lang="en-US" b="0" i="0" dirty="0"/>
              <a:t> que </a:t>
            </a:r>
            <a:r>
              <a:rPr lang="en-US" b="0" i="0" dirty="0" err="1"/>
              <a:t>sufren</a:t>
            </a:r>
            <a:r>
              <a:rPr lang="en-US" b="0" i="0" dirty="0"/>
              <a:t> </a:t>
            </a:r>
            <a:r>
              <a:rPr lang="en-US" b="0" i="0" dirty="0" err="1"/>
              <a:t>en</a:t>
            </a:r>
            <a:r>
              <a:rPr lang="en-US" b="0" i="0" dirty="0"/>
              <a:t> soledad,</a:t>
            </a:r>
            <a:br>
              <a:rPr lang="en-US" b="0" i="0" dirty="0"/>
            </a:br>
            <a:r>
              <a:rPr lang="en-US" b="0" i="0" dirty="0" err="1"/>
              <a:t>Señora</a:t>
            </a:r>
            <a:r>
              <a:rPr lang="en-US" b="0" i="0" dirty="0"/>
              <a:t> del Amor y de la </a:t>
            </a:r>
            <a:r>
              <a:rPr lang="en-US" b="0" i="0" dirty="0" err="1"/>
              <a:t>Alianza</a:t>
            </a:r>
            <a:r>
              <a:rPr lang="en-US" b="0" i="0" dirty="0"/>
              <a:t>.</a:t>
            </a:r>
          </a:p>
          <a:p>
            <a:r>
              <a:rPr lang="en-US" b="0" i="0" dirty="0" err="1"/>
              <a:t>Enséñanos</a:t>
            </a:r>
            <a:r>
              <a:rPr lang="en-US" b="0" i="0" dirty="0"/>
              <a:t> a vivir con </a:t>
            </a:r>
            <a:r>
              <a:rPr lang="en-US" b="0" i="0" dirty="0" err="1"/>
              <a:t>sencillez</a:t>
            </a:r>
            <a:br>
              <a:rPr lang="en-US" b="0" i="0" dirty="0"/>
            </a:br>
            <a:r>
              <a:rPr lang="en-US" b="0" i="0" dirty="0"/>
              <a:t>las </a:t>
            </a:r>
            <a:r>
              <a:rPr lang="en-US" b="0" i="0" dirty="0" err="1"/>
              <a:t>exigencias</a:t>
            </a:r>
            <a:r>
              <a:rPr lang="en-US" b="0" i="0" dirty="0"/>
              <a:t> del </a:t>
            </a:r>
            <a:r>
              <a:rPr lang="en-US" b="0" i="0" dirty="0" err="1"/>
              <a:t>Evangelio</a:t>
            </a:r>
            <a:r>
              <a:rPr lang="en-US" b="0" i="0" dirty="0"/>
              <a:t>,</a:t>
            </a:r>
            <a:br>
              <a:rPr lang="en-US" b="0" i="0" dirty="0"/>
            </a:br>
            <a:r>
              <a:rPr lang="en-US" b="0" i="0" dirty="0"/>
              <a:t>a servir con </a:t>
            </a:r>
            <a:r>
              <a:rPr lang="en-US" b="0" i="0" dirty="0" err="1"/>
              <a:t>alegría</a:t>
            </a:r>
            <a:br>
              <a:rPr lang="en-US" b="0" i="0" dirty="0"/>
            </a:br>
            <a:r>
              <a:rPr lang="en-US" b="0" i="0" dirty="0"/>
              <a:t>a </a:t>
            </a:r>
            <a:r>
              <a:rPr lang="en-US" b="0" i="0" dirty="0" err="1"/>
              <a:t>todos</a:t>
            </a:r>
            <a:r>
              <a:rPr lang="en-US" b="0" i="0" dirty="0"/>
              <a:t> </a:t>
            </a:r>
            <a:r>
              <a:rPr lang="en-US" b="0" i="0" dirty="0" err="1"/>
              <a:t>los</a:t>
            </a:r>
            <a:r>
              <a:rPr lang="en-US" b="0" i="0" dirty="0"/>
              <a:t> hombres </a:t>
            </a:r>
            <a:r>
              <a:rPr lang="en-US" b="0" i="0" dirty="0" err="1"/>
              <a:t>nuestros</a:t>
            </a:r>
            <a:r>
              <a:rPr lang="en-US" b="0" i="0" dirty="0"/>
              <a:t> </a:t>
            </a:r>
            <a:r>
              <a:rPr lang="en-US" b="0" i="0" dirty="0" err="1"/>
              <a:t>hermanos</a:t>
            </a:r>
            <a:r>
              <a:rPr lang="en-US" b="0" i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55093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 descr="Una mujer con una corona de flores en la cabeza&#10;&#10;Descripción generada automáticamente con confianza baja">
            <a:extLst>
              <a:ext uri="{FF2B5EF4-FFF2-40B4-BE49-F238E27FC236}">
                <a16:creationId xmlns:a16="http://schemas.microsoft.com/office/drawing/2014/main" id="{ACB23233-06C0-45F6-B99E-B54AD3378EA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18" r="6575" b="2"/>
          <a:stretch/>
        </p:blipFill>
        <p:spPr>
          <a:xfrm>
            <a:off x="1201046" y="1755030"/>
            <a:ext cx="2487332" cy="4238294"/>
          </a:xfrm>
          <a:prstGeom prst="rect">
            <a:avLst/>
          </a:prstGeom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018B56D7-EED1-4BBC-BA0D-6E735347A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Oración</a:t>
            </a:r>
            <a:r>
              <a:rPr lang="en-US" dirty="0"/>
              <a:t> a la Virgen de la Paz</a:t>
            </a:r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C1D1E2CE-410E-4E11-9CCD-C11E2751E8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48037" y="4535115"/>
            <a:ext cx="6930189" cy="1142203"/>
          </a:xfrm>
        </p:spPr>
        <p:txBody>
          <a:bodyPr/>
          <a:lstStyle/>
          <a:p>
            <a:r>
              <a:rPr lang="en-US" dirty="0"/>
              <a:t>Virgen y Reina de la Paz,</a:t>
            </a:r>
            <a:br>
              <a:rPr lang="en-US" dirty="0"/>
            </a:br>
            <a:r>
              <a:rPr lang="en-US" dirty="0"/>
              <a:t>Madre de </a:t>
            </a:r>
            <a:r>
              <a:rPr lang="en-US" dirty="0" err="1"/>
              <a:t>los</a:t>
            </a:r>
            <a:r>
              <a:rPr lang="en-US" dirty="0"/>
              <a:t> </a:t>
            </a:r>
            <a:r>
              <a:rPr lang="en-US" dirty="0" err="1"/>
              <a:t>pobres</a:t>
            </a:r>
            <a:r>
              <a:rPr lang="en-US" dirty="0"/>
              <a:t> y </a:t>
            </a:r>
            <a:r>
              <a:rPr lang="en-US" dirty="0" err="1"/>
              <a:t>sencillos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Esperanza de </a:t>
            </a:r>
            <a:r>
              <a:rPr lang="en-US" dirty="0" err="1"/>
              <a:t>los</a:t>
            </a:r>
            <a:r>
              <a:rPr lang="en-US" dirty="0"/>
              <a:t> que </a:t>
            </a:r>
            <a:r>
              <a:rPr lang="en-US" dirty="0" err="1"/>
              <a:t>sufren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soledad,</a:t>
            </a:r>
            <a:br>
              <a:rPr lang="en-US" dirty="0"/>
            </a:br>
            <a:r>
              <a:rPr lang="en-US" dirty="0" err="1"/>
              <a:t>Señora</a:t>
            </a:r>
            <a:r>
              <a:rPr lang="en-US" dirty="0"/>
              <a:t> del Amor y de la </a:t>
            </a:r>
            <a:r>
              <a:rPr lang="en-US" dirty="0" err="1"/>
              <a:t>Alianza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Enséñanos</a:t>
            </a:r>
            <a:r>
              <a:rPr lang="en-US" dirty="0"/>
              <a:t> a vivir con </a:t>
            </a:r>
            <a:r>
              <a:rPr lang="en-US" dirty="0" err="1"/>
              <a:t>sencillez</a:t>
            </a:r>
            <a:br>
              <a:rPr lang="en-US" dirty="0"/>
            </a:br>
            <a:r>
              <a:rPr lang="en-US" dirty="0"/>
              <a:t>las </a:t>
            </a:r>
            <a:r>
              <a:rPr lang="en-US" dirty="0" err="1"/>
              <a:t>exigencias</a:t>
            </a:r>
            <a:r>
              <a:rPr lang="en-US" dirty="0"/>
              <a:t> del </a:t>
            </a:r>
            <a:r>
              <a:rPr lang="en-US" dirty="0" err="1"/>
              <a:t>Evangelio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a servir con </a:t>
            </a:r>
            <a:r>
              <a:rPr lang="en-US" dirty="0" err="1"/>
              <a:t>alegría</a:t>
            </a:r>
            <a:br>
              <a:rPr lang="en-US" dirty="0"/>
            </a:br>
            <a:r>
              <a:rPr lang="en-US" dirty="0"/>
              <a:t>a </a:t>
            </a:r>
            <a:r>
              <a:rPr lang="en-US" dirty="0" err="1"/>
              <a:t>todos</a:t>
            </a:r>
            <a:r>
              <a:rPr lang="en-US" dirty="0"/>
              <a:t> </a:t>
            </a:r>
            <a:r>
              <a:rPr lang="en-US" dirty="0" err="1"/>
              <a:t>los</a:t>
            </a:r>
            <a:r>
              <a:rPr lang="en-US" dirty="0"/>
              <a:t> hombres </a:t>
            </a:r>
            <a:r>
              <a:rPr lang="en-US" dirty="0" err="1"/>
              <a:t>nuestros</a:t>
            </a:r>
            <a:r>
              <a:rPr lang="en-US" dirty="0"/>
              <a:t> </a:t>
            </a:r>
            <a:r>
              <a:rPr lang="en-US" dirty="0" err="1"/>
              <a:t>hermanos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58738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contenido 5">
            <a:extLst>
              <a:ext uri="{FF2B5EF4-FFF2-40B4-BE49-F238E27FC236}">
                <a16:creationId xmlns:a16="http://schemas.microsoft.com/office/drawing/2014/main" id="{EB6A07D5-4A35-445F-B6C7-241BA7C194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1262" y="757989"/>
            <a:ext cx="6343049" cy="1371599"/>
          </a:xfrm>
        </p:spPr>
        <p:txBody>
          <a:bodyPr>
            <a:noAutofit/>
          </a:bodyPr>
          <a:lstStyle/>
          <a:p>
            <a:r>
              <a:rPr lang="en-US" sz="2000">
                <a:solidFill>
                  <a:schemeClr val="tx1"/>
                </a:solidFill>
                <a:latin typeface="Roboto" panose="02000000000000000000" pitchFamily="2" charset="0"/>
              </a:rPr>
              <a:t>Danos tu generosidad,</a:t>
            </a:r>
            <a:br>
              <a:rPr lang="en-US" sz="2000">
                <a:solidFill>
                  <a:schemeClr val="tx1"/>
                </a:solidFill>
                <a:latin typeface="Roboto" panose="02000000000000000000" pitchFamily="2" charset="0"/>
              </a:rPr>
            </a:br>
            <a:r>
              <a:rPr lang="en-US" sz="2000">
                <a:solidFill>
                  <a:schemeClr val="tx1"/>
                </a:solidFill>
                <a:latin typeface="Roboto" panose="02000000000000000000" pitchFamily="2" charset="0"/>
              </a:rPr>
              <a:t>tu pobreza y tu humildad.</a:t>
            </a:r>
            <a:br>
              <a:rPr lang="en-US" sz="2000">
                <a:solidFill>
                  <a:schemeClr val="tx1"/>
                </a:solidFill>
                <a:latin typeface="Roboto" panose="02000000000000000000" pitchFamily="2" charset="0"/>
              </a:rPr>
            </a:br>
            <a:r>
              <a:rPr lang="en-US" sz="2000">
                <a:solidFill>
                  <a:schemeClr val="tx1"/>
                </a:solidFill>
                <a:latin typeface="Roboto" panose="02000000000000000000" pitchFamily="2" charset="0"/>
              </a:rPr>
              <a:t>Danos tu amor al trabajo,</a:t>
            </a:r>
            <a:br>
              <a:rPr lang="en-US" sz="2000">
                <a:solidFill>
                  <a:schemeClr val="tx1"/>
                </a:solidFill>
                <a:latin typeface="Roboto" panose="02000000000000000000" pitchFamily="2" charset="0"/>
              </a:rPr>
            </a:br>
            <a:r>
              <a:rPr lang="en-US" sz="2000">
                <a:solidFill>
                  <a:schemeClr val="tx1"/>
                </a:solidFill>
                <a:latin typeface="Roboto" panose="02000000000000000000" pitchFamily="2" charset="0"/>
              </a:rPr>
              <a:t>a la justicia y a la verdad.</a:t>
            </a:r>
          </a:p>
          <a:p>
            <a:r>
              <a:rPr lang="es-CL" sz="2000" b="0" i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Concédenos ser mensajeros de Paz,</a:t>
            </a:r>
            <a:br>
              <a:rPr lang="es-CL" sz="2000" b="0" i="0">
                <a:solidFill>
                  <a:schemeClr val="tx1"/>
                </a:solidFill>
                <a:effectLst/>
                <a:latin typeface="Roboto" panose="02000000000000000000" pitchFamily="2" charset="0"/>
              </a:rPr>
            </a:br>
            <a:r>
              <a:rPr lang="es-CL" sz="2000" b="0" i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en nuestra Comunidad educativa, en nuestra familia</a:t>
            </a:r>
            <a:br>
              <a:rPr lang="es-CL" sz="2000" b="0" i="0">
                <a:solidFill>
                  <a:schemeClr val="tx1"/>
                </a:solidFill>
                <a:effectLst/>
                <a:latin typeface="Roboto" panose="02000000000000000000" pitchFamily="2" charset="0"/>
              </a:rPr>
            </a:br>
            <a:r>
              <a:rPr lang="es-CL" sz="2000" b="0" i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y en nuestra patria,</a:t>
            </a:r>
            <a:br>
              <a:rPr lang="es-CL" sz="2000" b="0" i="0">
                <a:solidFill>
                  <a:schemeClr val="tx1"/>
                </a:solidFill>
                <a:effectLst/>
                <a:latin typeface="Roboto" panose="02000000000000000000" pitchFamily="2" charset="0"/>
              </a:rPr>
            </a:br>
            <a:r>
              <a:rPr lang="es-CL" sz="2000" b="0" i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para poder mostrar al mundo los valores del Evangelio</a:t>
            </a:r>
          </a:p>
          <a:p>
            <a:r>
              <a:rPr lang="es-CL" sz="2000" b="0" i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Guarda hoy en tu Corazón pobre,</a:t>
            </a:r>
            <a:br>
              <a:rPr lang="es-CL" sz="2000" b="0" i="0">
                <a:solidFill>
                  <a:schemeClr val="tx1"/>
                </a:solidFill>
                <a:effectLst/>
                <a:latin typeface="Roboto" panose="02000000000000000000" pitchFamily="2" charset="0"/>
              </a:rPr>
            </a:br>
            <a:r>
              <a:rPr lang="es-CL" sz="2000" b="0" i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silencioso y disponible,</a:t>
            </a:r>
            <a:br>
              <a:rPr lang="es-CL" sz="2000" b="0" i="0">
                <a:solidFill>
                  <a:schemeClr val="tx1"/>
                </a:solidFill>
                <a:effectLst/>
                <a:latin typeface="Roboto" panose="02000000000000000000" pitchFamily="2" charset="0"/>
              </a:rPr>
            </a:br>
            <a:r>
              <a:rPr lang="es-CL" sz="2000" b="0" i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a esta familia tuya que quiere ser</a:t>
            </a:r>
            <a:br>
              <a:rPr lang="es-CL" sz="2000" b="0" i="0">
                <a:solidFill>
                  <a:schemeClr val="tx1"/>
                </a:solidFill>
                <a:effectLst/>
                <a:latin typeface="Roboto" panose="02000000000000000000" pitchFamily="2" charset="0"/>
              </a:rPr>
            </a:br>
            <a:r>
              <a:rPr lang="es-CL" sz="2000" b="0" i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constructora de paz, de alegría</a:t>
            </a:r>
            <a:br>
              <a:rPr lang="es-CL" sz="2000" b="0" i="0">
                <a:solidFill>
                  <a:schemeClr val="tx1"/>
                </a:solidFill>
                <a:effectLst/>
                <a:latin typeface="Roboto" panose="02000000000000000000" pitchFamily="2" charset="0"/>
              </a:rPr>
            </a:br>
            <a:r>
              <a:rPr lang="es-CL" sz="2000" b="0" i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y de amor en tu Iglesia. Amén.</a:t>
            </a:r>
          </a:p>
          <a:p>
            <a:endParaRPr lang="es-CL" sz="2000" dirty="0">
              <a:solidFill>
                <a:schemeClr val="tx1"/>
              </a:solidFill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F2546F2C-7227-4211-9A70-040893B142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6236" y="368732"/>
            <a:ext cx="4667801" cy="6120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089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2E1F0264-798D-4902-BDA9-42D842DCE03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68" r="18241" b="2"/>
          <a:stretch/>
        </p:blipFill>
        <p:spPr>
          <a:xfrm>
            <a:off x="709061" y="2640348"/>
            <a:ext cx="3840815" cy="3226152"/>
          </a:xfrm>
          <a:prstGeom prst="rect">
            <a:avLst/>
          </a:prstGeom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CCF55D35-6D9B-4485-AF73-14DF20C48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368260"/>
            <a:ext cx="10364451" cy="159617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800" dirty="0"/>
              <a:t> EL TEMA DEL SINODO:  COMUNION , PARTICIPACIÓN, MISION. (</a:t>
            </a:r>
            <a:r>
              <a:rPr lang="en-US" sz="2800" dirty="0" err="1"/>
              <a:t>Realización</a:t>
            </a:r>
            <a:r>
              <a:rPr lang="en-US" sz="2800" dirty="0"/>
              <a:t> 2021-2023)</a:t>
            </a:r>
          </a:p>
        </p:txBody>
      </p:sp>
      <p:sp>
        <p:nvSpPr>
          <p:cNvPr id="17" name="Marcador de contenido 2">
            <a:extLst>
              <a:ext uri="{FF2B5EF4-FFF2-40B4-BE49-F238E27FC236}">
                <a16:creationId xmlns:a16="http://schemas.microsoft.com/office/drawing/2014/main" id="{A3A6094A-019C-4B5E-8A2F-5FE4602375C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302894" y="2050181"/>
            <a:ext cx="6180045" cy="3423385"/>
          </a:xfrm>
        </p:spPr>
        <p:txBody>
          <a:bodyPr vert="horz" lIns="91440" tIns="45720" rIns="91440" bIns="45720" rtlCol="0">
            <a:noAutofit/>
          </a:bodyPr>
          <a:lstStyle/>
          <a:p>
            <a:pPr>
              <a:lnSpc>
                <a:spcPct val="110000"/>
              </a:lnSpc>
            </a:pPr>
            <a:r>
              <a:rPr lang="en-US" sz="1800" dirty="0"/>
              <a:t>El </a:t>
            </a:r>
            <a:r>
              <a:rPr lang="en-US" sz="1800" dirty="0" err="1"/>
              <a:t>Sínodo</a:t>
            </a:r>
            <a:r>
              <a:rPr lang="en-US" sz="1800" dirty="0"/>
              <a:t> ha </a:t>
            </a:r>
            <a:r>
              <a:rPr lang="en-US" sz="1800" dirty="0" err="1"/>
              <a:t>sido</a:t>
            </a:r>
            <a:r>
              <a:rPr lang="en-US" sz="1800" dirty="0"/>
              <a:t> </a:t>
            </a:r>
            <a:r>
              <a:rPr lang="en-US" sz="1800" dirty="0" err="1"/>
              <a:t>concebido</a:t>
            </a:r>
            <a:r>
              <a:rPr lang="en-US" sz="1800" dirty="0"/>
              <a:t> </a:t>
            </a:r>
            <a:r>
              <a:rPr lang="en-US" sz="1800" dirty="0" err="1"/>
              <a:t>como</a:t>
            </a:r>
            <a:r>
              <a:rPr lang="en-US" sz="1800" dirty="0"/>
              <a:t> un  </a:t>
            </a:r>
            <a:r>
              <a:rPr lang="en-US" sz="1800" dirty="0" err="1"/>
              <a:t>dinamismo</a:t>
            </a:r>
            <a:r>
              <a:rPr lang="en-US" sz="1800" dirty="0"/>
              <a:t> de </a:t>
            </a:r>
            <a:r>
              <a:rPr lang="en-US" sz="1800" dirty="0" err="1"/>
              <a:t>escucha</a:t>
            </a:r>
            <a:r>
              <a:rPr lang="en-US" sz="1800" dirty="0"/>
              <a:t> </a:t>
            </a:r>
            <a:r>
              <a:rPr lang="en-US" sz="1800" dirty="0" err="1"/>
              <a:t>mutua</a:t>
            </a:r>
            <a:r>
              <a:rPr lang="en-US" sz="1800" dirty="0"/>
              <a:t>, </a:t>
            </a:r>
            <a:r>
              <a:rPr lang="en-US" sz="1800" dirty="0" err="1"/>
              <a:t>en</a:t>
            </a:r>
            <a:r>
              <a:rPr lang="en-US" sz="1800" dirty="0"/>
              <a:t> </a:t>
            </a:r>
            <a:r>
              <a:rPr lang="en-US" sz="1800" dirty="0" err="1"/>
              <a:t>todos</a:t>
            </a:r>
            <a:r>
              <a:rPr lang="en-US" sz="1800" dirty="0"/>
              <a:t> </a:t>
            </a:r>
            <a:r>
              <a:rPr lang="en-US" sz="1800" dirty="0" err="1"/>
              <a:t>los</a:t>
            </a:r>
            <a:r>
              <a:rPr lang="en-US" sz="1800" dirty="0"/>
              <a:t> </a:t>
            </a:r>
            <a:r>
              <a:rPr lang="en-US" sz="1800" dirty="0" err="1"/>
              <a:t>niveles</a:t>
            </a:r>
            <a:r>
              <a:rPr lang="en-US" sz="1800" dirty="0"/>
              <a:t> de la </a:t>
            </a:r>
            <a:r>
              <a:rPr lang="en-US" sz="1800" dirty="0" err="1"/>
              <a:t>iglesia</a:t>
            </a:r>
            <a:r>
              <a:rPr lang="en-US" sz="1800" dirty="0"/>
              <a:t>. No es </a:t>
            </a:r>
            <a:r>
              <a:rPr lang="en-US" sz="1800" dirty="0" err="1"/>
              <a:t>una</a:t>
            </a:r>
            <a:r>
              <a:rPr lang="en-US" sz="1800" dirty="0"/>
              <a:t> </a:t>
            </a:r>
            <a:r>
              <a:rPr lang="en-US" sz="1800" dirty="0" err="1"/>
              <a:t>encuesta</a:t>
            </a:r>
            <a:r>
              <a:rPr lang="en-US" sz="1800" dirty="0"/>
              <a:t>. </a:t>
            </a:r>
            <a:r>
              <a:rPr lang="en-US" sz="1800" b="1" dirty="0"/>
              <a:t>Es </a:t>
            </a:r>
            <a:r>
              <a:rPr lang="en-US" sz="1800" b="1" dirty="0" err="1"/>
              <a:t>escuchar</a:t>
            </a:r>
            <a:r>
              <a:rPr lang="en-US" sz="1800" b="1" dirty="0"/>
              <a:t> al </a:t>
            </a:r>
            <a:r>
              <a:rPr lang="en-US" sz="1800" b="1" dirty="0" err="1"/>
              <a:t>Espíritu</a:t>
            </a:r>
            <a:r>
              <a:rPr lang="en-US" sz="1800" b="1" dirty="0"/>
              <a:t>, </a:t>
            </a:r>
            <a:r>
              <a:rPr lang="en-US" sz="1800" b="1" dirty="0" err="1"/>
              <a:t>escuchar</a:t>
            </a:r>
            <a:r>
              <a:rPr lang="en-US" sz="1800" b="1" dirty="0"/>
              <a:t> la </a:t>
            </a:r>
            <a:r>
              <a:rPr lang="en-US" sz="1800" b="1" dirty="0" err="1"/>
              <a:t>voz</a:t>
            </a:r>
            <a:r>
              <a:rPr lang="en-US" sz="1800" b="1" dirty="0"/>
              <a:t>  de Dios.</a:t>
            </a:r>
          </a:p>
          <a:p>
            <a:pPr>
              <a:lnSpc>
                <a:spcPct val="110000"/>
              </a:lnSpc>
            </a:pPr>
            <a:r>
              <a:rPr lang="en-US" sz="1800" dirty="0"/>
              <a:t>Las </a:t>
            </a:r>
            <a:r>
              <a:rPr lang="en-US" sz="1800" dirty="0" err="1"/>
              <a:t>iglesias</a:t>
            </a:r>
            <a:r>
              <a:rPr lang="en-US" sz="1800" dirty="0"/>
              <a:t> </a:t>
            </a:r>
            <a:r>
              <a:rPr lang="en-US" sz="1800" dirty="0" err="1"/>
              <a:t>diocesanas</a:t>
            </a:r>
            <a:r>
              <a:rPr lang="en-US" sz="1800" dirty="0"/>
              <a:t> </a:t>
            </a:r>
            <a:r>
              <a:rPr lang="en-US" sz="1800" dirty="0" err="1"/>
              <a:t>realizarán</a:t>
            </a:r>
            <a:r>
              <a:rPr lang="en-US" sz="1800" dirty="0"/>
              <a:t> </a:t>
            </a:r>
            <a:r>
              <a:rPr lang="en-US" sz="1800" dirty="0" err="1"/>
              <a:t>su</a:t>
            </a:r>
            <a:r>
              <a:rPr lang="en-US" sz="1800" dirty="0"/>
              <a:t> </a:t>
            </a:r>
            <a:r>
              <a:rPr lang="en-US" sz="1800" dirty="0" err="1"/>
              <a:t>proceso</a:t>
            </a:r>
            <a:r>
              <a:rPr lang="en-US" sz="1800" dirty="0"/>
              <a:t> </a:t>
            </a:r>
            <a:r>
              <a:rPr lang="en-US" sz="1800" dirty="0" err="1"/>
              <a:t>sinodal</a:t>
            </a:r>
            <a:r>
              <a:rPr lang="en-US" sz="1800" dirty="0"/>
              <a:t> </a:t>
            </a:r>
            <a:r>
              <a:rPr lang="en-US" sz="1800" dirty="0" err="1"/>
              <a:t>desde</a:t>
            </a:r>
            <a:r>
              <a:rPr lang="en-US" sz="1800" dirty="0"/>
              <a:t> </a:t>
            </a:r>
            <a:r>
              <a:rPr lang="en-US" sz="1800" dirty="0" err="1"/>
              <a:t>octubre</a:t>
            </a:r>
            <a:r>
              <a:rPr lang="en-US" sz="1800" dirty="0"/>
              <a:t> 2021 a </a:t>
            </a:r>
            <a:r>
              <a:rPr lang="en-US" sz="1800" dirty="0" err="1"/>
              <a:t>abril</a:t>
            </a:r>
            <a:r>
              <a:rPr lang="en-US" sz="1800" dirty="0"/>
              <a:t> 2022.</a:t>
            </a:r>
          </a:p>
          <a:p>
            <a:pPr>
              <a:lnSpc>
                <a:spcPct val="110000"/>
              </a:lnSpc>
            </a:pPr>
            <a:r>
              <a:rPr lang="en-US" sz="1800" dirty="0"/>
              <a:t>La </a:t>
            </a:r>
            <a:r>
              <a:rPr lang="en-US" sz="1800" dirty="0" err="1"/>
              <a:t>sinodalidad</a:t>
            </a:r>
            <a:r>
              <a:rPr lang="en-US" sz="1800" dirty="0"/>
              <a:t> es </a:t>
            </a:r>
            <a:r>
              <a:rPr lang="en-US" sz="1800" dirty="0" err="1"/>
              <a:t>expresión</a:t>
            </a:r>
            <a:r>
              <a:rPr lang="en-US" sz="1800" dirty="0"/>
              <a:t> de la </a:t>
            </a:r>
            <a:r>
              <a:rPr lang="en-US" sz="1800" dirty="0" err="1"/>
              <a:t>naturaleza</a:t>
            </a:r>
            <a:r>
              <a:rPr lang="en-US" sz="1800" dirty="0"/>
              <a:t> de la Iglesia , </a:t>
            </a:r>
            <a:r>
              <a:rPr lang="en-US" sz="1800" dirty="0" err="1"/>
              <a:t>su</a:t>
            </a:r>
            <a:r>
              <a:rPr lang="en-US" sz="1800" dirty="0"/>
              <a:t> forma, </a:t>
            </a:r>
            <a:r>
              <a:rPr lang="en-US" sz="1800" dirty="0" err="1"/>
              <a:t>su</a:t>
            </a:r>
            <a:r>
              <a:rPr lang="en-US" sz="1800" dirty="0"/>
              <a:t> </a:t>
            </a:r>
            <a:r>
              <a:rPr lang="en-US" sz="1800" dirty="0" err="1"/>
              <a:t>estilo</a:t>
            </a:r>
            <a:r>
              <a:rPr lang="en-US" sz="1800" dirty="0"/>
              <a:t>, </a:t>
            </a:r>
            <a:r>
              <a:rPr lang="en-US" sz="1800" dirty="0" err="1"/>
              <a:t>su</a:t>
            </a:r>
            <a:r>
              <a:rPr lang="en-US" sz="1800" dirty="0"/>
              <a:t> </a:t>
            </a:r>
            <a:r>
              <a:rPr lang="en-US" sz="1800" dirty="0" err="1"/>
              <a:t>misión</a:t>
            </a:r>
            <a:r>
              <a:rPr lang="en-US" sz="1800" dirty="0"/>
              <a:t>.  </a:t>
            </a:r>
          </a:p>
          <a:p>
            <a:pPr>
              <a:lnSpc>
                <a:spcPct val="110000"/>
              </a:lnSpc>
            </a:pPr>
            <a:r>
              <a:rPr lang="en-US" sz="1800" dirty="0"/>
              <a:t>Es un </a:t>
            </a:r>
            <a:r>
              <a:rPr lang="en-US" sz="1800" dirty="0" err="1"/>
              <a:t>caminar</a:t>
            </a:r>
            <a:r>
              <a:rPr lang="en-US" sz="1800" dirty="0"/>
              <a:t> </a:t>
            </a:r>
            <a:r>
              <a:rPr lang="en-US" sz="1800" dirty="0" err="1"/>
              <a:t>juntos</a:t>
            </a:r>
            <a:r>
              <a:rPr lang="en-US" sz="1800" dirty="0"/>
              <a:t>. </a:t>
            </a:r>
            <a:r>
              <a:rPr lang="en-US" sz="1800" dirty="0" err="1"/>
              <a:t>Así</a:t>
            </a:r>
            <a:r>
              <a:rPr lang="en-US" sz="1800" dirty="0"/>
              <a:t> </a:t>
            </a:r>
            <a:r>
              <a:rPr lang="en-US" sz="1800" dirty="0" err="1"/>
              <a:t>fue</a:t>
            </a:r>
            <a:r>
              <a:rPr lang="en-US" sz="1800" dirty="0"/>
              <a:t> la Iglesia </a:t>
            </a:r>
            <a:r>
              <a:rPr lang="en-US" sz="1800" dirty="0" err="1"/>
              <a:t>en</a:t>
            </a:r>
            <a:r>
              <a:rPr lang="en-US" sz="1800" dirty="0"/>
              <a:t> sus </a:t>
            </a:r>
            <a:r>
              <a:rPr lang="en-US" sz="1800" dirty="0" err="1"/>
              <a:t>inicios</a:t>
            </a:r>
            <a:r>
              <a:rPr lang="en-US" sz="1800" dirty="0"/>
              <a:t>.</a:t>
            </a:r>
          </a:p>
          <a:p>
            <a:pPr>
              <a:lnSpc>
                <a:spcPct val="110000"/>
              </a:lnSpc>
              <a:spcAft>
                <a:spcPts val="1000"/>
              </a:spcAft>
            </a:pPr>
            <a:r>
              <a:rPr lang="en-US" sz="1800" dirty="0"/>
              <a:t>Todos son </a:t>
            </a:r>
            <a:r>
              <a:rPr lang="en-US" sz="1800" dirty="0" err="1"/>
              <a:t>protagonistas</a:t>
            </a:r>
            <a:r>
              <a:rPr lang="en-US" sz="1800" dirty="0"/>
              <a:t>. Y </a:t>
            </a:r>
            <a:r>
              <a:rPr lang="en-US" sz="1800" dirty="0" err="1"/>
              <a:t>nadie</a:t>
            </a:r>
            <a:r>
              <a:rPr lang="en-US" sz="1800" dirty="0"/>
              <a:t> </a:t>
            </a:r>
            <a:r>
              <a:rPr lang="en-US" sz="1800" dirty="0" err="1"/>
              <a:t>puede</a:t>
            </a:r>
            <a:r>
              <a:rPr lang="en-US" sz="1800" dirty="0"/>
              <a:t> ser </a:t>
            </a:r>
            <a:r>
              <a:rPr lang="en-US" sz="1800" dirty="0" err="1"/>
              <a:t>considerado</a:t>
            </a:r>
            <a:r>
              <a:rPr lang="en-US" sz="1800" dirty="0"/>
              <a:t> un </a:t>
            </a:r>
            <a:r>
              <a:rPr lang="en-US" sz="1800" dirty="0" err="1"/>
              <a:t>mero</a:t>
            </a:r>
            <a:r>
              <a:rPr lang="en-US" sz="1800" dirty="0"/>
              <a:t> extra.</a:t>
            </a:r>
          </a:p>
        </p:txBody>
      </p:sp>
    </p:spTree>
    <p:extLst>
      <p:ext uri="{BB962C8B-B14F-4D97-AF65-F5344CB8AC3E}">
        <p14:creationId xmlns:p14="http://schemas.microsoft.com/office/powerpoint/2010/main" val="23663682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Marcador de contenido 2">
            <a:extLst>
              <a:ext uri="{FF2B5EF4-FFF2-40B4-BE49-F238E27FC236}">
                <a16:creationId xmlns:a16="http://schemas.microsoft.com/office/drawing/2014/main" id="{ADD6242B-5302-4B0C-AC64-D2C51A3BD42F}"/>
              </a:ext>
            </a:extLst>
          </p:cNvPr>
          <p:cNvSpPr txBox="1">
            <a:spLocks/>
          </p:cNvSpPr>
          <p:nvPr/>
        </p:nvSpPr>
        <p:spPr>
          <a:xfrm>
            <a:off x="4654296" y="199732"/>
            <a:ext cx="6668086" cy="616164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5000"/>
              </a:lnSpc>
            </a:pPr>
            <a:r>
              <a:rPr lang="es-C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Más allá de los ministerios todo cristiano tiene una inquietud interior, que le lleva a estar inquieto, a plantearse qué hay que hacer, qué cambiar, qué mantener.</a:t>
            </a:r>
          </a:p>
          <a:p>
            <a:pPr>
              <a:lnSpc>
                <a:spcPct val="115000"/>
              </a:lnSpc>
            </a:pPr>
            <a:r>
              <a:rPr lang="es-C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ejemplo de Pedro y Pablo nos invitan a tener horizontes más amplios. El Espíritu Santo les invita a abrir puertas y ventanas…abrir puertas y ventanas, …cambiar de dirección, superar las convicciones que nos frenan y nos impiden avanzar y caminar juntos.</a:t>
            </a:r>
          </a:p>
          <a:p>
            <a:pPr>
              <a:lnSpc>
                <a:spcPct val="115000"/>
              </a:lnSpc>
            </a:pPr>
            <a:r>
              <a:rPr lang="es-C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Cuando la Iglesia se para, ya no es Iglesia sino una hermosa asociación piadosa porque enjaula al Espíritu Santo.</a:t>
            </a:r>
          </a:p>
          <a:p>
            <a:pPr>
              <a:lnSpc>
                <a:spcPct val="115000"/>
              </a:lnSpc>
            </a:pPr>
            <a:r>
              <a:rPr lang="es-C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se puede conservar “el depósito de la fe” sin hacerlo progresar (Vicente de </a:t>
            </a:r>
            <a:r>
              <a:rPr lang="es-CL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Lérins</a:t>
            </a:r>
            <a:r>
              <a:rPr lang="es-C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</p:txBody>
      </p:sp>
      <p:pic>
        <p:nvPicPr>
          <p:cNvPr id="14" name="Marcador de contenido 5" descr="Diagrama&#10;&#10;Descripción generada automáticamente">
            <a:extLst>
              <a:ext uri="{FF2B5EF4-FFF2-40B4-BE49-F238E27FC236}">
                <a16:creationId xmlns:a16="http://schemas.microsoft.com/office/drawing/2014/main" id="{327F7053-DD06-457F-AC90-81CE61B596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654" y="2133599"/>
            <a:ext cx="4404857" cy="3118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58195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Imagen que contiene Diagrama&#10;&#10;Descripción generada automáticamente">
            <a:extLst>
              <a:ext uri="{FF2B5EF4-FFF2-40B4-BE49-F238E27FC236}">
                <a16:creationId xmlns:a16="http://schemas.microsoft.com/office/drawing/2014/main" id="{ACF52CF2-DEAF-4FC2-A1A0-E618327643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5999" y="101700"/>
            <a:ext cx="2187673" cy="896088"/>
          </a:xfrm>
          <a:prstGeom prst="rect">
            <a:avLst/>
          </a:prstGeom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0332F24-3EC2-43D3-BFEE-4C187B482C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997788"/>
            <a:ext cx="11944952" cy="1371599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</a:pPr>
            <a:r>
              <a:rPr lang="es-CL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Una iglesia sinodal donde se superan los pequeños territorios, Obispo, sacerdote, ministros, laicos, religiosos. Y se supera la verticalidad. Caminar juntos descubre más bien la línea de la horizontalidad. Los pastores deben ir delante, al medio y atrás …</a:t>
            </a:r>
          </a:p>
          <a:p>
            <a:pPr>
              <a:lnSpc>
                <a:spcPct val="115000"/>
              </a:lnSpc>
            </a:pPr>
            <a:r>
              <a:rPr lang="es-CL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</a:t>
            </a:r>
            <a:r>
              <a:rPr lang="es-CL" sz="20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sensus</a:t>
            </a:r>
            <a:r>
              <a:rPr lang="es-CL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20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fidei</a:t>
            </a:r>
            <a:r>
              <a:rPr lang="es-CL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del pueblo de Dios es importante en el caminar juntos…no se aclaran las diferencias por mayorías, acá es el Espíritu que inspira, y a veces los 2descartes2 tienen la dirección adecuada.</a:t>
            </a:r>
          </a:p>
          <a:p>
            <a:pPr>
              <a:lnSpc>
                <a:spcPct val="115000"/>
              </a:lnSpc>
            </a:pPr>
            <a:r>
              <a:rPr lang="es-CL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Sínodo llega a todos. Los pobres, los jóvenes drogadictos,  todos estos que la sociedad descarta forman parte del Sínodo, forman parte de la Iglesia. Si no los llamas, viendo el cómo, si no vas a verlos para pasar un rato con ellos, para escuchar no lo que dicen sino lo que sienten, y aún los insultos…no estás haciendo bien el Sínodo.</a:t>
            </a:r>
          </a:p>
          <a:p>
            <a:pPr>
              <a:lnSpc>
                <a:spcPct val="115000"/>
              </a:lnSpc>
            </a:pPr>
            <a:r>
              <a:rPr lang="es-CL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Dejar las puertas abiertas de la parroquia. El Espíritu Santo no conoce fronteras. No nos quedemos sólo con los que vienen y o piensan como nosotros- que serán un 4 o 5%...dejen que entren todos. Que los interroguen. Déjenlos caminar juntos. El espíritu guía.</a:t>
            </a:r>
          </a:p>
        </p:txBody>
      </p:sp>
    </p:spTree>
    <p:extLst>
      <p:ext uri="{BB962C8B-B14F-4D97-AF65-F5344CB8AC3E}">
        <p14:creationId xmlns:p14="http://schemas.microsoft.com/office/powerpoint/2010/main" val="14019490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E08F53E-12B7-4BDC-A350-5CB664978A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8758" y="1645920"/>
            <a:ext cx="6641431" cy="4600876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15000"/>
              </a:lnSpc>
            </a:pPr>
            <a:r>
              <a:rPr lang="es-CL" sz="35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Limpiemos los oídos para oír bien al Espíritu Santo. El Espíritu Santo les necesita. Escuchadlo escuchándoos a vosotros mismos. No dejéis a nadie fuera o detrás.</a:t>
            </a:r>
          </a:p>
          <a:p>
            <a:pPr>
              <a:lnSpc>
                <a:spcPct val="115000"/>
              </a:lnSpc>
            </a:pPr>
            <a:r>
              <a:rPr lang="es-CL" sz="35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Iglesia no se fortalece sólo reformando estructuras, dando retiros, directrices y creando programas…esto es bueno, pero hay que recrear el caminar juntos como  pueblo  entre nosotros y con la humanidad.</a:t>
            </a:r>
          </a:p>
          <a:p>
            <a:pPr>
              <a:lnSpc>
                <a:spcPct val="115000"/>
              </a:lnSpc>
            </a:pPr>
            <a:r>
              <a:rPr lang="es-CL" sz="35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Hay que ir más allá para escuchar a los demás.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CL" sz="35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Integrarse al caminar de las Diócesis propias y sus programas y etapas sinodales .Así como el Papa ha invitado a sus fieles de Roma – como Obispo de Roma- a hacer el Sínodo explicando la </a:t>
            </a:r>
            <a:r>
              <a:rPr lang="es-CL" sz="35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sinodalidad</a:t>
            </a:r>
            <a:r>
              <a:rPr lang="es-CL" sz="35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 el caminar juntos, para ser la iglesia de Jesús.</a:t>
            </a:r>
          </a:p>
          <a:p>
            <a:endParaRPr lang="es-CL" dirty="0"/>
          </a:p>
        </p:txBody>
      </p:sp>
      <p:pic>
        <p:nvPicPr>
          <p:cNvPr id="6" name="Imagen 5" descr="Una foto de un grupo de personas posando para una foto&#10;&#10;Descripción generada automáticamente">
            <a:extLst>
              <a:ext uri="{FF2B5EF4-FFF2-40B4-BE49-F238E27FC236}">
                <a16:creationId xmlns:a16="http://schemas.microsoft.com/office/drawing/2014/main" id="{043DADF3-6AFC-42B3-8FE3-EE53E6F3E6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5592" y="1927275"/>
            <a:ext cx="4506580" cy="2523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43256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AECC7346-71F8-4D5B-A31F-D90C06B0CD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600" dirty="0">
                <a:effectLst/>
              </a:rPr>
              <a:t>Trabajo de Grupo </a:t>
            </a:r>
            <a:endParaRPr lang="es-CL" dirty="0"/>
          </a:p>
        </p:txBody>
      </p:sp>
      <p:graphicFrame>
        <p:nvGraphicFramePr>
          <p:cNvPr id="7" name="Marcador de contenido 6">
            <a:extLst>
              <a:ext uri="{FF2B5EF4-FFF2-40B4-BE49-F238E27FC236}">
                <a16:creationId xmlns:a16="http://schemas.microsoft.com/office/drawing/2014/main" id="{EC2B1E68-5CAF-4225-953F-45928CBEAA51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450618634"/>
              </p:ext>
            </p:extLst>
          </p:nvPr>
        </p:nvGraphicFramePr>
        <p:xfrm>
          <a:off x="294796" y="1871003"/>
          <a:ext cx="11662741" cy="45210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62741">
                  <a:extLst>
                    <a:ext uri="{9D8B030D-6E8A-4147-A177-3AD203B41FA5}">
                      <a16:colId xmlns:a16="http://schemas.microsoft.com/office/drawing/2014/main" val="2142490912"/>
                    </a:ext>
                  </a:extLst>
                </a:gridCol>
              </a:tblGrid>
              <a:tr h="26727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3600" dirty="0">
                          <a:effectLst/>
                        </a:rPr>
                        <a:t>Elegir un secretario por equipo.</a:t>
                      </a:r>
                      <a:endParaRPr lang="es-CL" sz="36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3200" b="0" dirty="0">
                          <a:effectLst/>
                        </a:rPr>
                        <a:t>1.- ¿Cómo parroquia y santuario salesiano, de qué manera hemos participado del Tiempo Sinodal y cuál es nuestro desafío como comunidad en la Iglesia de Chile?</a:t>
                      </a:r>
                      <a:endParaRPr lang="es-CL" sz="3200" b="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3200" b="0" dirty="0">
                          <a:effectLst/>
                        </a:rPr>
                        <a:t>2.- Desde nuestro ser parroquia y santuario salesiano, ¿cómo asumir el Aguinaldo del Rector Mayor en nuestra comunidad local?</a:t>
                      </a:r>
                      <a:endParaRPr lang="es-CL" sz="3200" b="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3200" b="0" dirty="0">
                          <a:effectLst/>
                        </a:rPr>
                        <a:t>3.- ¿Según su experiencia, que tema le gustaría compartir en los siguientes encuentros del año?</a:t>
                      </a:r>
                      <a:endParaRPr lang="es-CL" sz="3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499734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7563959"/>
      </p:ext>
    </p:extLst>
  </p:cSld>
  <p:clrMapOvr>
    <a:masterClrMapping/>
  </p:clrMapOvr>
</p:sld>
</file>

<file path=ppt/theme/theme1.xml><?xml version="1.0" encoding="utf-8"?>
<a:theme xmlns:a="http://schemas.openxmlformats.org/drawingml/2006/main" name="Gota">
  <a:themeElements>
    <a:clrScheme name="Gota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Got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ot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Gota</Template>
  <TotalTime>103</TotalTime>
  <Words>886</Words>
  <Application>Microsoft Office PowerPoint</Application>
  <PresentationFormat>Panorámica</PresentationFormat>
  <Paragraphs>35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Arial</vt:lpstr>
      <vt:lpstr>Calibri</vt:lpstr>
      <vt:lpstr>Roboto</vt:lpstr>
      <vt:lpstr>Tw Cen MT</vt:lpstr>
      <vt:lpstr>Gota</vt:lpstr>
      <vt:lpstr>Encuentro consejo parroquiales salesianos </vt:lpstr>
      <vt:lpstr>Oración a la Virgen de la Paz</vt:lpstr>
      <vt:lpstr>Oración a la Virgen de la Paz</vt:lpstr>
      <vt:lpstr>Presentación de PowerPoint</vt:lpstr>
      <vt:lpstr> EL TEMA DEL SINODO:  COMUNION , PARTICIPACIÓN, MISION. (Realización 2021-2023)</vt:lpstr>
      <vt:lpstr>Presentación de PowerPoint</vt:lpstr>
      <vt:lpstr>Presentación de PowerPoint</vt:lpstr>
      <vt:lpstr>Presentación de PowerPoint</vt:lpstr>
      <vt:lpstr>Trabajo de Grupo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Encuentro consejo parroquiales salesianos </dc:title>
  <dc:creator>María José Urrutia</dc:creator>
  <cp:lastModifiedBy>Freddy Araya</cp:lastModifiedBy>
  <cp:revision>4</cp:revision>
  <dcterms:created xsi:type="dcterms:W3CDTF">2022-04-01T11:49:26Z</dcterms:created>
  <dcterms:modified xsi:type="dcterms:W3CDTF">2022-04-02T14:13:46Z</dcterms:modified>
</cp:coreProperties>
</file>