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74" r:id="rId3"/>
    <p:sldId id="271" r:id="rId4"/>
    <p:sldId id="272" r:id="rId5"/>
    <p:sldId id="273" r:id="rId6"/>
    <p:sldId id="262" r:id="rId7"/>
    <p:sldId id="257" r:id="rId8"/>
    <p:sldId id="258" r:id="rId9"/>
    <p:sldId id="264" r:id="rId10"/>
    <p:sldId id="259" r:id="rId11"/>
    <p:sldId id="260" r:id="rId12"/>
    <p:sldId id="267" r:id="rId13"/>
    <p:sldId id="261" r:id="rId14"/>
  </p:sldIdLst>
  <p:sldSz cx="9144000" cy="6858000" type="screen4x3"/>
  <p:notesSz cx="6858000" cy="91440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Baskerville Old Face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Baskerville Old Face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Baskerville Old Face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Baskerville Old Face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Baskerville Old Face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Baskerville Old Face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Baskerville Old Face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Baskerville Old Face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Baskerville Old Face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9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13 Título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2" name="21 Subtítulo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20" name="19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10" name="9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714E850-253E-4864-94B8-47BEAF914313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8" name="7 Elipse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8 Elipse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D89F037-14F1-4A4B-A76D-14D50B85AC8B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57167D5-BC1F-4CBD-8ADA-E0FDB682D8D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DD209F0-ABEF-4EBD-B25C-6469E3276BD2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Rectángulo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F8BC8E0-3450-4CC2-BB0F-55B7D195975F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10" name="9 Rectángulo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7 Elipse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8 Elipse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BE3DB80-A190-4AC1-87D9-B61F1CF93603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7A30F5-D9C0-459D-B28C-390DBBF37197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2F61E7D-A96B-4517-8F66-F156DBE73E3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4 Rectángulo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C9FBCF2-4CBA-4A6B-8789-E8B3A75DAD91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6" name="5 Rectángulo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B7B6B83-8B46-46CC-9E50-F84C7775A842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230C9D4-F6D0-4334-8C5E-56BFEAE45D6A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8" name="7 Rectángulo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9" name="8 Proceso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9 Proceso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ircular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7 Elipse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10 Anillo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11 Rectángulo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4 Marcador de título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Marcador de texto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24" name="23 Marcador de fecha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endParaRPr lang="es-ES"/>
          </a:p>
        </p:txBody>
      </p:sp>
      <p:sp>
        <p:nvSpPr>
          <p:cNvPr id="10" name="9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es-ES"/>
          </a:p>
        </p:txBody>
      </p:sp>
      <p:sp>
        <p:nvSpPr>
          <p:cNvPr id="22" name="21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CF7D567C-7A85-4799-BFCF-70A065CDAB85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15" name="14 Rectángulo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14348" y="1357298"/>
            <a:ext cx="7772400" cy="1000132"/>
          </a:xfrm>
        </p:spPr>
        <p:txBody>
          <a:bodyPr/>
          <a:lstStyle/>
          <a:p>
            <a:r>
              <a:rPr lang="es-ES_tradnl" dirty="0" smtClean="0">
                <a:latin typeface="Baskerville Old Face" pitchFamily="18" charset="0"/>
              </a:rPr>
              <a:t>La Pastoral Juvenil Salesiana</a:t>
            </a:r>
            <a:endParaRPr lang="es-ES" dirty="0">
              <a:latin typeface="Baskerville Old Face" pitchFamily="18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000100" y="3571876"/>
            <a:ext cx="7772400" cy="1357322"/>
          </a:xfrm>
        </p:spPr>
        <p:txBody>
          <a:bodyPr>
            <a:noAutofit/>
          </a:bodyPr>
          <a:lstStyle/>
          <a:p>
            <a:pPr marL="609600" indent="-609600">
              <a:lnSpc>
                <a:spcPct val="80000"/>
              </a:lnSpc>
            </a:pPr>
            <a:r>
              <a:rPr lang="es-ES_tradnl" sz="2400" i="1" dirty="0" smtClean="0">
                <a:latin typeface="Baskerville Old Face" pitchFamily="18" charset="0"/>
              </a:rPr>
              <a:t>Carta </a:t>
            </a:r>
            <a:r>
              <a:rPr lang="es-ES_tradnl" sz="2400" i="1" dirty="0">
                <a:latin typeface="Baskerville Old Face" pitchFamily="18" charset="0"/>
              </a:rPr>
              <a:t>del Rector </a:t>
            </a:r>
            <a:r>
              <a:rPr lang="es-ES_tradnl" sz="2400" i="1" dirty="0" smtClean="0">
                <a:latin typeface="Baskerville Old Face" pitchFamily="18" charset="0"/>
              </a:rPr>
              <a:t>Mayor</a:t>
            </a:r>
            <a:endParaRPr lang="es-ES_tradnl" sz="2400" i="1" dirty="0">
              <a:latin typeface="Baskerville Old Face" pitchFamily="18" charset="0"/>
            </a:endParaRPr>
          </a:p>
          <a:p>
            <a:pPr marL="609600" indent="-609600">
              <a:lnSpc>
                <a:spcPct val="80000"/>
              </a:lnSpc>
            </a:pPr>
            <a:endParaRPr lang="es-ES_tradnl" sz="2400" i="1" dirty="0">
              <a:latin typeface="Baskerville Old Face" pitchFamily="18" charset="0"/>
            </a:endParaRPr>
          </a:p>
          <a:p>
            <a:pPr marL="609600" indent="-609600">
              <a:lnSpc>
                <a:spcPct val="80000"/>
              </a:lnSpc>
            </a:pPr>
            <a:r>
              <a:rPr lang="es-ES_tradnl" sz="2400" i="1" dirty="0" smtClean="0">
                <a:latin typeface="Baskerville Old Face" pitchFamily="18" charset="0"/>
              </a:rPr>
              <a:t>“Y le dio lástima de ellos, porque andaban como ovejas sin pastor, y se puso a enseñarles con calma” (Mc 6, 34)</a:t>
            </a:r>
            <a:endParaRPr lang="es-ES" sz="2400" i="1" dirty="0" smtClean="0">
              <a:latin typeface="Baskerville Old Face" pitchFamily="18" charset="0"/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sz="3200" b="1" dirty="0" smtClean="0">
                <a:effectLst/>
                <a:latin typeface="Arial Narrow" pitchFamily="34" charset="0"/>
              </a:rPr>
              <a:t>3. Ensanchamiento </a:t>
            </a:r>
            <a:r>
              <a:rPr lang="es-ES_tradnl" sz="3200" b="1" dirty="0">
                <a:effectLst/>
                <a:latin typeface="Arial Narrow" pitchFamily="34" charset="0"/>
              </a:rPr>
              <a:t>del campo de acción</a:t>
            </a:r>
            <a:endParaRPr lang="es-ES" sz="3200" b="1" dirty="0">
              <a:effectLst/>
              <a:latin typeface="Arial Narrow" pitchFamily="34" charset="0"/>
            </a:endParaRPr>
          </a:p>
        </p:txBody>
      </p:sp>
      <p:sp>
        <p:nvSpPr>
          <p:cNvPr id="5123" name="Rectangle 3"/>
          <p:cNvSpPr>
            <a:spLocks noGrp="1" noChangeArrowheads="1"/>
          </p:cNvSpPr>
          <p:nvPr>
            <p:ph idx="1"/>
          </p:nvPr>
        </p:nvSpPr>
        <p:spPr>
          <a:xfrm>
            <a:off x="1435608" y="1447800"/>
            <a:ext cx="7351234" cy="3838588"/>
          </a:xfrm>
        </p:spPr>
        <p:txBody>
          <a:bodyPr>
            <a:noAutofit/>
          </a:bodyPr>
          <a:lstStyle/>
          <a:p>
            <a:pPr marL="609600" indent="-609600">
              <a:lnSpc>
                <a:spcPct val="90000"/>
              </a:lnSpc>
            </a:pPr>
            <a:r>
              <a:rPr lang="es-ES_tradnl" sz="2400" dirty="0">
                <a:latin typeface="Arial Narrow" pitchFamily="34" charset="0"/>
              </a:rPr>
              <a:t>Emergen nuevos lugares y nuevas experiencias que son significativas para los jóvenes (</a:t>
            </a:r>
            <a:r>
              <a:rPr lang="es-ES_tradnl" sz="2400" dirty="0" smtClean="0">
                <a:latin typeface="Arial Narrow" pitchFamily="34" charset="0"/>
              </a:rPr>
              <a:t>valores, </a:t>
            </a:r>
            <a:r>
              <a:rPr lang="es-ES_tradnl" sz="2400" dirty="0">
                <a:latin typeface="Arial Narrow" pitchFamily="34" charset="0"/>
              </a:rPr>
              <a:t>estilos de vida). </a:t>
            </a:r>
          </a:p>
          <a:p>
            <a:pPr marL="609600" indent="-609600">
              <a:lnSpc>
                <a:spcPct val="90000"/>
              </a:lnSpc>
            </a:pPr>
            <a:r>
              <a:rPr lang="es-ES_tradnl" sz="2400" dirty="0">
                <a:latin typeface="Arial Narrow" pitchFamily="34" charset="0"/>
              </a:rPr>
              <a:t>La prolongación de la </a:t>
            </a:r>
            <a:r>
              <a:rPr lang="es-ES_tradnl" sz="2400" dirty="0" smtClean="0">
                <a:latin typeface="Arial Narrow" pitchFamily="34" charset="0"/>
              </a:rPr>
              <a:t>edad</a:t>
            </a:r>
            <a:endParaRPr lang="es-ES_tradnl" sz="2400" dirty="0">
              <a:latin typeface="Arial Narrow" pitchFamily="34" charset="0"/>
            </a:endParaRPr>
          </a:p>
          <a:p>
            <a:pPr marL="609600" indent="-609600">
              <a:lnSpc>
                <a:spcPct val="90000"/>
              </a:lnSpc>
            </a:pPr>
            <a:r>
              <a:rPr lang="es-ES_tradnl" sz="2400" dirty="0">
                <a:latin typeface="Arial Narrow" pitchFamily="34" charset="0"/>
              </a:rPr>
              <a:t>Nuevas “presencias” o formas de acercamiento y encuentro entre los jóvenes (áreas marginación, asociacionismo, centros, voluntariado</a:t>
            </a:r>
            <a:r>
              <a:rPr lang="es-ES_tradnl" sz="2400" dirty="0" smtClean="0">
                <a:latin typeface="Arial Narrow" pitchFamily="34" charset="0"/>
              </a:rPr>
              <a:t>).</a:t>
            </a:r>
          </a:p>
          <a:p>
            <a:pPr marL="609600" lvl="0" indent="-609600">
              <a:lnSpc>
                <a:spcPct val="90000"/>
              </a:lnSpc>
            </a:pPr>
            <a:r>
              <a:rPr lang="es-ES_tradnl" sz="2400" dirty="0" smtClean="0">
                <a:latin typeface="Arial Narrow" pitchFamily="34" charset="0"/>
              </a:rPr>
              <a:t>Desarrollo de las </a:t>
            </a:r>
            <a:r>
              <a:rPr lang="es-ES_tradnl" sz="2400" b="1" i="1" dirty="0" smtClean="0">
                <a:latin typeface="Arial Narrow" pitchFamily="34" charset="0"/>
              </a:rPr>
              <a:t>presencias parroquiales</a:t>
            </a:r>
            <a:r>
              <a:rPr lang="es-ES_tradnl" sz="2400" dirty="0" smtClean="0">
                <a:latin typeface="Arial Narrow" pitchFamily="34" charset="0"/>
              </a:rPr>
              <a:t>, no como “yuxtapuestas”  sino integradas en los PEPS </a:t>
            </a:r>
            <a:r>
              <a:rPr lang="es-ES_tradnl" sz="2400" i="1" dirty="0" smtClean="0">
                <a:latin typeface="Arial Narrow" pitchFamily="34" charset="0"/>
              </a:rPr>
              <a:t>(“el modelo operativo y los itinerarios de educación en la fe no fueron ni explicitados ni asumidos</a:t>
            </a:r>
            <a:r>
              <a:rPr lang="es-ES_tradnl" sz="2400" i="1" dirty="0" smtClean="0">
                <a:latin typeface="Arial Narrow" pitchFamily="34" charset="0"/>
              </a:rPr>
              <a:t>”).</a:t>
            </a:r>
            <a:endParaRPr lang="es-ES_tradnl" sz="2400" dirty="0">
              <a:latin typeface="Arial Narrow" pitchFamily="34" charset="0"/>
            </a:endParaRPr>
          </a:p>
          <a:p>
            <a:pPr marL="609600" indent="-609600">
              <a:lnSpc>
                <a:spcPct val="90000"/>
              </a:lnSpc>
              <a:buFontTx/>
              <a:buAutoNum type="alphaLcParenR"/>
            </a:pPr>
            <a:endParaRPr lang="es-ES" sz="2800" i="1" dirty="0">
              <a:latin typeface="Baskerville Old Face" pitchFamily="18" charset="0"/>
            </a:endParaRPr>
          </a:p>
        </p:txBody>
      </p:sp>
    </p:spTree>
  </p:cSld>
  <p:clrMapOvr>
    <a:masterClrMapping/>
  </p:clrMapOvr>
  <p:transition>
    <p:pull dir="ld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1435608" y="274638"/>
            <a:ext cx="7498080" cy="1296974"/>
          </a:xfrm>
        </p:spPr>
        <p:txBody>
          <a:bodyPr>
            <a:normAutofit/>
          </a:bodyPr>
          <a:lstStyle/>
          <a:p>
            <a:r>
              <a:rPr lang="es-ES_tradnl" sz="3200" b="1" dirty="0" smtClean="0">
                <a:effectLst/>
                <a:latin typeface="Arial Narrow" pitchFamily="34" charset="0"/>
              </a:rPr>
              <a:t>4. Renovación </a:t>
            </a:r>
            <a:r>
              <a:rPr lang="es-ES_tradnl" sz="3200" b="1" dirty="0">
                <a:effectLst/>
                <a:latin typeface="Arial Narrow" pitchFamily="34" charset="0"/>
              </a:rPr>
              <a:t>de las estructuras de animación y </a:t>
            </a:r>
            <a:r>
              <a:rPr lang="es-ES_tradnl" sz="3200" b="1" dirty="0" smtClean="0">
                <a:effectLst/>
                <a:latin typeface="Arial Narrow" pitchFamily="34" charset="0"/>
              </a:rPr>
              <a:t>gobierno pastoral</a:t>
            </a:r>
            <a:endParaRPr lang="es-ES" sz="3200" b="1" dirty="0">
              <a:effectLst/>
              <a:latin typeface="Arial Narrow" pitchFamily="34" charset="0"/>
            </a:endParaRPr>
          </a:p>
        </p:txBody>
      </p:sp>
      <p:sp>
        <p:nvSpPr>
          <p:cNvPr id="6147" name="Rectangle 3"/>
          <p:cNvSpPr>
            <a:spLocks noGrp="1" noChangeArrowheads="1"/>
          </p:cNvSpPr>
          <p:nvPr>
            <p:ph idx="1"/>
          </p:nvPr>
        </p:nvSpPr>
        <p:spPr>
          <a:xfrm>
            <a:off x="1435608" y="1804990"/>
            <a:ext cx="7136920" cy="3195646"/>
          </a:xfrm>
        </p:spPr>
        <p:txBody>
          <a:bodyPr>
            <a:normAutofit/>
          </a:bodyPr>
          <a:lstStyle/>
          <a:p>
            <a:pPr marL="609600" indent="-609600">
              <a:lnSpc>
                <a:spcPct val="90000"/>
              </a:lnSpc>
              <a:buClrTx/>
              <a:buFontTx/>
              <a:buAutoNum type="alphaLcParenR"/>
            </a:pPr>
            <a:r>
              <a:rPr lang="es-ES_tradnl" sz="2400" dirty="0" smtClean="0">
                <a:latin typeface="Arial Narrow" pitchFamily="34" charset="0"/>
              </a:rPr>
              <a:t>Un </a:t>
            </a:r>
            <a:r>
              <a:rPr lang="es-ES_tradnl" sz="2400" dirty="0">
                <a:latin typeface="Arial Narrow" pitchFamily="34" charset="0"/>
              </a:rPr>
              <a:t>Único Punto de Referencia (</a:t>
            </a:r>
            <a:r>
              <a:rPr lang="es-ES_tradnl" sz="2400" dirty="0" smtClean="0">
                <a:latin typeface="Arial Narrow" pitchFamily="34" charset="0"/>
              </a:rPr>
              <a:t>Pastoral </a:t>
            </a:r>
            <a:r>
              <a:rPr lang="es-ES_tradnl" sz="2400" dirty="0">
                <a:latin typeface="Arial Narrow" pitchFamily="34" charset="0"/>
              </a:rPr>
              <a:t>Orgánica) = Consejero Mundial y Delegado Inspectorial de PJ (</a:t>
            </a:r>
            <a:r>
              <a:rPr lang="es-ES_tradnl" sz="2400" i="1" dirty="0">
                <a:latin typeface="Arial Narrow" pitchFamily="34" charset="0"/>
              </a:rPr>
              <a:t>más Equipo de PJ)</a:t>
            </a:r>
          </a:p>
          <a:p>
            <a:pPr marL="609600" indent="-609600">
              <a:lnSpc>
                <a:spcPct val="90000"/>
              </a:lnSpc>
            </a:pPr>
            <a:r>
              <a:rPr lang="es-ES_tradnl" sz="2400" i="1" dirty="0">
                <a:latin typeface="Arial Narrow" pitchFamily="34" charset="0"/>
              </a:rPr>
              <a:t>El CFRPJ …adecuarlos a la propia </a:t>
            </a:r>
            <a:r>
              <a:rPr lang="es-ES_tradnl" sz="2400" i="1" dirty="0" smtClean="0">
                <a:latin typeface="Arial Narrow" pitchFamily="34" charset="0"/>
              </a:rPr>
              <a:t>situación.</a:t>
            </a:r>
            <a:endParaRPr lang="es-ES_tradnl" sz="2400" i="1" dirty="0">
              <a:latin typeface="Arial Narrow" pitchFamily="34" charset="0"/>
            </a:endParaRPr>
          </a:p>
          <a:p>
            <a:pPr marL="609600" indent="-609600">
              <a:lnSpc>
                <a:spcPct val="90000"/>
              </a:lnSpc>
            </a:pPr>
            <a:r>
              <a:rPr lang="es-ES_tradnl" sz="2400" i="1" dirty="0">
                <a:latin typeface="Arial Narrow" pitchFamily="34" charset="0"/>
              </a:rPr>
              <a:t>“…es indispensable  desarrollar un sistema de animación y gobierno capaz de desarrollar esta reflexión y </a:t>
            </a:r>
            <a:r>
              <a:rPr lang="es-ES_tradnl" sz="2400" i="1" dirty="0" smtClean="0">
                <a:latin typeface="Arial Narrow" pitchFamily="34" charset="0"/>
              </a:rPr>
              <a:t>acompañar </a:t>
            </a:r>
            <a:r>
              <a:rPr lang="es-ES_tradnl" sz="2400" i="1" dirty="0">
                <a:latin typeface="Arial Narrow" pitchFamily="34" charset="0"/>
              </a:rPr>
              <a:t>a las comunidades en la puesta en práctica del modelo de pastoral</a:t>
            </a:r>
            <a:r>
              <a:rPr lang="es-ES_tradnl" sz="2400" i="1" dirty="0" smtClean="0">
                <a:latin typeface="Arial Narrow" pitchFamily="34" charset="0"/>
              </a:rPr>
              <a:t>…”.</a:t>
            </a:r>
            <a:endParaRPr lang="es-ES_tradnl" sz="2400" i="1" dirty="0">
              <a:latin typeface="Arial Narrow" pitchFamily="34" charset="0"/>
            </a:endParaRPr>
          </a:p>
        </p:txBody>
      </p:sp>
    </p:spTree>
  </p:cSld>
  <p:clrMapOvr>
    <a:masterClrMapping/>
  </p:clrMapOvr>
  <p:transition>
    <p:pull dir="lu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Rectangle 3"/>
          <p:cNvSpPr>
            <a:spLocks noGrp="1" noChangeArrowheads="1"/>
          </p:cNvSpPr>
          <p:nvPr>
            <p:ph idx="1"/>
          </p:nvPr>
        </p:nvSpPr>
        <p:spPr>
          <a:xfrm>
            <a:off x="1428728" y="500042"/>
            <a:ext cx="7498080" cy="5929354"/>
          </a:xfrm>
        </p:spPr>
        <p:txBody>
          <a:bodyPr>
            <a:noAutofit/>
          </a:bodyPr>
          <a:lstStyle/>
          <a:p>
            <a:pPr marL="609600" indent="-609600">
              <a:buFontTx/>
              <a:buNone/>
            </a:pPr>
            <a:r>
              <a:rPr lang="es-ES_tradnl" sz="2400" dirty="0">
                <a:latin typeface="Arial Narrow" pitchFamily="34" charset="0"/>
              </a:rPr>
              <a:t>b)	Delegado Inspectorial de PJ (más Equipo de PJ)</a:t>
            </a:r>
          </a:p>
          <a:p>
            <a:pPr marL="357188" indent="-357188"/>
            <a:r>
              <a:rPr lang="es-CL" sz="2400" dirty="0">
                <a:latin typeface="Arial Narrow" pitchFamily="34" charset="0"/>
              </a:rPr>
              <a:t>Debe coordinar todos los sectores de la </a:t>
            </a:r>
            <a:r>
              <a:rPr lang="es-CL" sz="2400" dirty="0" smtClean="0">
                <a:latin typeface="Arial Narrow" pitchFamily="34" charset="0"/>
              </a:rPr>
              <a:t>pastoral.</a:t>
            </a:r>
            <a:endParaRPr lang="es-CL" sz="2400" dirty="0">
              <a:latin typeface="Arial Narrow" pitchFamily="34" charset="0"/>
            </a:endParaRPr>
          </a:p>
          <a:p>
            <a:pPr marL="357188" indent="-357188"/>
            <a:r>
              <a:rPr lang="es-CL" sz="2400" dirty="0">
                <a:latin typeface="Arial Narrow" pitchFamily="34" charset="0"/>
              </a:rPr>
              <a:t>Que en cada sector estén presente las 4 Dimensiones de la </a:t>
            </a:r>
            <a:r>
              <a:rPr lang="es-CL" sz="2400" dirty="0" smtClean="0">
                <a:latin typeface="Arial Narrow" pitchFamily="34" charset="0"/>
              </a:rPr>
              <a:t>PJ.</a:t>
            </a:r>
            <a:endParaRPr lang="es-CL" sz="2400" dirty="0">
              <a:latin typeface="Arial Narrow" pitchFamily="34" charset="0"/>
            </a:endParaRPr>
          </a:p>
          <a:p>
            <a:pPr marL="357188" indent="-357188"/>
            <a:r>
              <a:rPr lang="es-CL" sz="2400" dirty="0">
                <a:latin typeface="Arial Narrow" pitchFamily="34" charset="0"/>
              </a:rPr>
              <a:t>Que se realice una verdadera convergencia operativa al servicio de la evangelización de los </a:t>
            </a:r>
            <a:r>
              <a:rPr lang="es-CL" sz="2400" dirty="0" smtClean="0">
                <a:latin typeface="Arial Narrow" pitchFamily="34" charset="0"/>
              </a:rPr>
              <a:t>jóvenes.</a:t>
            </a:r>
          </a:p>
          <a:p>
            <a:pPr marL="357188" indent="-357188"/>
            <a:r>
              <a:rPr lang="es-CL" sz="2400" dirty="0" smtClean="0">
                <a:latin typeface="Arial Narrow" pitchFamily="34" charset="0"/>
                <a:cs typeface="CordiaUPC" pitchFamily="34" charset="-34"/>
              </a:rPr>
              <a:t>“</a:t>
            </a:r>
            <a:r>
              <a:rPr lang="es-CL" sz="2400" i="1" dirty="0" smtClean="0">
                <a:latin typeface="Arial Narrow" pitchFamily="34" charset="0"/>
                <a:cs typeface="CordiaUPC" pitchFamily="34" charset="-34"/>
              </a:rPr>
              <a:t>se comprobó que las Inspectoría que cuentan</a:t>
            </a:r>
          </a:p>
          <a:p>
            <a:pPr lvl="1">
              <a:lnSpc>
                <a:spcPct val="80000"/>
              </a:lnSpc>
            </a:pPr>
            <a:r>
              <a:rPr lang="es-CL" sz="2000" i="1" dirty="0" smtClean="0">
                <a:latin typeface="Arial Narrow" pitchFamily="34" charset="0"/>
                <a:cs typeface="CordiaUPC" pitchFamily="34" charset="-34"/>
              </a:rPr>
              <a:t>con un equipo de animación pastoral constituido sobre criterios renovados,</a:t>
            </a:r>
          </a:p>
          <a:p>
            <a:pPr lvl="1">
              <a:lnSpc>
                <a:spcPct val="80000"/>
              </a:lnSpc>
            </a:pPr>
            <a:r>
              <a:rPr lang="es-CL" sz="2000" i="1" dirty="0" smtClean="0">
                <a:latin typeface="Arial Narrow" pitchFamily="34" charset="0"/>
                <a:cs typeface="CordiaUPC" pitchFamily="34" charset="-34"/>
              </a:rPr>
              <a:t>con un Consejo Inspectorial que dedica tiempo a la reflexión pastoral,</a:t>
            </a:r>
          </a:p>
          <a:p>
            <a:pPr lvl="1">
              <a:lnSpc>
                <a:spcPct val="80000"/>
              </a:lnSpc>
            </a:pPr>
            <a:r>
              <a:rPr lang="es-CL" sz="2000" i="1" dirty="0" smtClean="0">
                <a:latin typeface="Arial Narrow" pitchFamily="34" charset="0"/>
                <a:cs typeface="CordiaUPC" pitchFamily="34" charset="-34"/>
              </a:rPr>
              <a:t>con un continuo diálogo e intercambio  con el </a:t>
            </a:r>
            <a:r>
              <a:rPr lang="es-CL" sz="2000" i="1" dirty="0" err="1" smtClean="0">
                <a:latin typeface="Arial Narrow" pitchFamily="34" charset="0"/>
                <a:cs typeface="CordiaUPC" pitchFamily="34" charset="-34"/>
              </a:rPr>
              <a:t>Dicasterio</a:t>
            </a:r>
            <a:r>
              <a:rPr lang="es-CL" sz="2000" i="1" dirty="0" smtClean="0">
                <a:latin typeface="Arial Narrow" pitchFamily="34" charset="0"/>
                <a:cs typeface="CordiaUPC" pitchFamily="34" charset="-34"/>
              </a:rPr>
              <a:t> y con otros organismos intermedios de animación (Conferencias, Centros nacionales),</a:t>
            </a:r>
          </a:p>
          <a:p>
            <a:pPr marL="357188" indent="0">
              <a:lnSpc>
                <a:spcPct val="80000"/>
              </a:lnSpc>
              <a:buNone/>
            </a:pPr>
            <a:r>
              <a:rPr lang="es-CL" sz="2400" i="1" dirty="0" smtClean="0">
                <a:latin typeface="Arial Narrow" pitchFamily="34" charset="0"/>
                <a:cs typeface="CordiaUPC" pitchFamily="34" charset="-34"/>
              </a:rPr>
              <a:t>de </a:t>
            </a:r>
            <a:r>
              <a:rPr lang="es-CL" sz="2400" i="1" dirty="0" smtClean="0">
                <a:latin typeface="Arial Narrow" pitchFamily="34" charset="0"/>
                <a:cs typeface="CordiaUPC" pitchFamily="34" charset="-34"/>
              </a:rPr>
              <a:t>hecho avanzan en el desarrollo de una pastoral juvenil salesiana dinámica, significativa y adaptada a las nuevas situaciones</a:t>
            </a:r>
            <a:r>
              <a:rPr lang="es-CL" sz="2400" dirty="0" smtClean="0">
                <a:latin typeface="Arial Narrow" pitchFamily="34" charset="0"/>
                <a:cs typeface="CordiaUPC" pitchFamily="34" charset="-34"/>
              </a:rPr>
              <a:t>”.</a:t>
            </a:r>
            <a:endParaRPr lang="es-CL" sz="2400" dirty="0" smtClean="0">
              <a:latin typeface="Arial Narrow" pitchFamily="34" charset="0"/>
              <a:cs typeface="CordiaUPC" pitchFamily="34" charset="-34"/>
            </a:endParaRPr>
          </a:p>
        </p:txBody>
      </p:sp>
    </p:spTree>
  </p:cSld>
  <p:clrMapOvr>
    <a:masterClrMapping/>
  </p:clrMapOvr>
  <p:transition>
    <p:pull dir="rd"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1435608" y="274638"/>
            <a:ext cx="5779598" cy="1225536"/>
          </a:xfrm>
        </p:spPr>
        <p:txBody>
          <a:bodyPr>
            <a:noAutofit/>
          </a:bodyPr>
          <a:lstStyle/>
          <a:p>
            <a:r>
              <a:rPr lang="es-ES_tradnl" sz="3200" b="1" dirty="0" smtClean="0">
                <a:effectLst/>
                <a:latin typeface="Arial Narrow" pitchFamily="34" charset="0"/>
              </a:rPr>
              <a:t>5. Foco </a:t>
            </a:r>
            <a:r>
              <a:rPr lang="es-ES_tradnl" sz="3200" b="1" dirty="0">
                <a:effectLst/>
                <a:latin typeface="Arial Narrow" pitchFamily="34" charset="0"/>
              </a:rPr>
              <a:t>de atención</a:t>
            </a:r>
            <a:r>
              <a:rPr lang="es-ES_tradnl" sz="3200" b="1" dirty="0" smtClean="0">
                <a:effectLst/>
                <a:latin typeface="Arial Narrow" pitchFamily="34" charset="0"/>
              </a:rPr>
              <a:t>: la </a:t>
            </a:r>
            <a:r>
              <a:rPr lang="es-ES_tradnl" sz="3200" b="1" i="1" dirty="0" smtClean="0">
                <a:effectLst/>
                <a:latin typeface="Arial Narrow" pitchFamily="34" charset="0"/>
              </a:rPr>
              <a:t>calidad </a:t>
            </a:r>
            <a:r>
              <a:rPr lang="es-ES_tradnl" sz="3200" b="1" dirty="0">
                <a:effectLst/>
                <a:latin typeface="Arial Narrow" pitchFamily="34" charset="0"/>
              </a:rPr>
              <a:t>de la acción pastoral</a:t>
            </a:r>
            <a:endParaRPr lang="es-ES" sz="3200" b="1" dirty="0">
              <a:effectLst/>
              <a:latin typeface="Arial Narrow" pitchFamily="34" charset="0"/>
            </a:endParaRP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>
          <a:xfrm>
            <a:off x="1428728" y="1643050"/>
            <a:ext cx="7351234" cy="4714908"/>
          </a:xfrm>
        </p:spPr>
        <p:txBody>
          <a:bodyPr>
            <a:normAutofit/>
          </a:bodyPr>
          <a:lstStyle/>
          <a:p>
            <a:pPr marL="609600" indent="-609600">
              <a:lnSpc>
                <a:spcPct val="90000"/>
              </a:lnSpc>
              <a:buFontTx/>
              <a:buAutoNum type="alphaLcParenR"/>
            </a:pPr>
            <a:r>
              <a:rPr lang="es-ES_tradnl" sz="2400" dirty="0" smtClean="0">
                <a:latin typeface="Arial Narrow" pitchFamily="34" charset="0"/>
              </a:rPr>
              <a:t>No </a:t>
            </a:r>
            <a:r>
              <a:rPr lang="es-ES_tradnl" sz="2400" dirty="0">
                <a:latin typeface="Arial Narrow" pitchFamily="34" charset="0"/>
              </a:rPr>
              <a:t>contentarse con una pastoral de los primeros pasos, del </a:t>
            </a:r>
            <a:r>
              <a:rPr lang="es-ES_tradnl" sz="2400" dirty="0" smtClean="0">
                <a:latin typeface="Arial Narrow" pitchFamily="34" charset="0"/>
              </a:rPr>
              <a:t>entretenimiento, </a:t>
            </a:r>
            <a:r>
              <a:rPr lang="es-ES_tradnl" sz="2400" dirty="0">
                <a:latin typeface="Arial Narrow" pitchFamily="34" charset="0"/>
              </a:rPr>
              <a:t>o la dedicación exclusiva a la administración o gestión…sino en intervenciones en la </a:t>
            </a:r>
            <a:r>
              <a:rPr lang="es-ES_tradnl" sz="2400" dirty="0" smtClean="0">
                <a:latin typeface="Arial Narrow" pitchFamily="34" charset="0"/>
              </a:rPr>
              <a:t>maduración humana y educación de la fe.</a:t>
            </a:r>
          </a:p>
          <a:p>
            <a:pPr marL="609600" indent="-609600">
              <a:lnSpc>
                <a:spcPct val="90000"/>
              </a:lnSpc>
              <a:buFontTx/>
              <a:buAutoNum type="alphaLcParenR"/>
            </a:pPr>
            <a:r>
              <a:rPr lang="es-ES_tradnl" sz="2400" dirty="0" smtClean="0">
                <a:latin typeface="Arial Narrow" pitchFamily="34" charset="0"/>
              </a:rPr>
              <a:t>Llevar </a:t>
            </a:r>
            <a:r>
              <a:rPr lang="es-ES_tradnl" sz="2400" dirty="0">
                <a:latin typeface="Arial Narrow" pitchFamily="34" charset="0"/>
              </a:rPr>
              <a:t>al encuentro con Jesús – </a:t>
            </a:r>
            <a:r>
              <a:rPr lang="es-ES_tradnl" sz="2400" dirty="0" smtClean="0">
                <a:latin typeface="Arial Narrow" pitchFamily="34" charset="0"/>
              </a:rPr>
              <a:t>la </a:t>
            </a:r>
            <a:r>
              <a:rPr lang="es-ES_tradnl" sz="2400" dirty="0">
                <a:latin typeface="Arial Narrow" pitchFamily="34" charset="0"/>
              </a:rPr>
              <a:t>Iglesia – Pastoral </a:t>
            </a:r>
            <a:r>
              <a:rPr lang="es-ES_tradnl" sz="2400" dirty="0" smtClean="0">
                <a:latin typeface="Arial Narrow" pitchFamily="34" charset="0"/>
              </a:rPr>
              <a:t>Vocacional.</a:t>
            </a:r>
          </a:p>
          <a:p>
            <a:pPr marL="609600" indent="-609600">
              <a:buFontTx/>
              <a:buAutoNum type="alphaLcParenR"/>
            </a:pPr>
            <a:r>
              <a:rPr lang="es-ES_tradnl" sz="2400" dirty="0" smtClean="0">
                <a:latin typeface="Arial Narrow" pitchFamily="34" charset="0"/>
              </a:rPr>
              <a:t>Potenciar la dimensión </a:t>
            </a:r>
            <a:r>
              <a:rPr lang="es-ES_tradnl" sz="2400" dirty="0" smtClean="0">
                <a:latin typeface="Arial Narrow" pitchFamily="34" charset="0"/>
              </a:rPr>
              <a:t>educativa </a:t>
            </a:r>
            <a:r>
              <a:rPr lang="es-ES_tradnl" sz="2400" dirty="0" smtClean="0">
                <a:latin typeface="Arial Narrow" pitchFamily="34" charset="0"/>
              </a:rPr>
              <a:t>de las </a:t>
            </a:r>
            <a:r>
              <a:rPr lang="es-ES_tradnl" sz="2400" dirty="0" smtClean="0">
                <a:latin typeface="Arial Narrow" pitchFamily="34" charset="0"/>
              </a:rPr>
              <a:t>propuestas </a:t>
            </a:r>
            <a:r>
              <a:rPr lang="es-ES_tradnl" sz="2400" dirty="0" smtClean="0">
                <a:latin typeface="Arial Narrow" pitchFamily="34" charset="0"/>
              </a:rPr>
              <a:t>(búsqueda del sentido cristiano de la vida…dimensión religiosa de la persona.</a:t>
            </a:r>
          </a:p>
          <a:p>
            <a:pPr marL="609600" indent="-609600">
              <a:buFontTx/>
              <a:buAutoNum type="alphaLcParenR"/>
            </a:pPr>
            <a:r>
              <a:rPr lang="es-ES_tradnl" sz="2400" dirty="0" smtClean="0">
                <a:latin typeface="Arial Narrow" pitchFamily="34" charset="0"/>
              </a:rPr>
              <a:t>Comprometer y </a:t>
            </a:r>
            <a:r>
              <a:rPr lang="es-ES_tradnl" sz="2400" dirty="0" smtClean="0">
                <a:latin typeface="Arial Narrow" pitchFamily="34" charset="0"/>
              </a:rPr>
              <a:t>calificar a los agentes pastorales… </a:t>
            </a:r>
            <a:r>
              <a:rPr lang="es-ES_tradnl" sz="2400" dirty="0" smtClean="0">
                <a:latin typeface="Arial Narrow" pitchFamily="34" charset="0"/>
              </a:rPr>
              <a:t>responder a los retos pastorales de los jóvenes y vivir con entusiasmo la misión.</a:t>
            </a:r>
            <a:endParaRPr lang="es-ES" sz="2400" dirty="0" smtClean="0">
              <a:latin typeface="Arial Narrow" pitchFamily="34" charset="0"/>
            </a:endParaRPr>
          </a:p>
          <a:p>
            <a:pPr marL="609600" indent="-609600">
              <a:lnSpc>
                <a:spcPct val="90000"/>
              </a:lnSpc>
              <a:buFontTx/>
              <a:buAutoNum type="alphaLcParenR"/>
            </a:pPr>
            <a:endParaRPr lang="es-ES_tradnl" sz="2400" dirty="0">
              <a:latin typeface="Arial Narrow" pitchFamily="34" charset="0"/>
            </a:endParaRPr>
          </a:p>
        </p:txBody>
      </p:sp>
    </p:spTree>
  </p:cSld>
  <p:clrMapOvr>
    <a:masterClrMapping/>
  </p:clrMapOvr>
  <p:transition>
    <p:pull dir="r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34" y="3286124"/>
            <a:ext cx="8183880" cy="2034536"/>
          </a:xfrm>
        </p:spPr>
        <p:txBody>
          <a:bodyPr>
            <a:noAutofit/>
          </a:bodyPr>
          <a:lstStyle/>
          <a:p>
            <a:pPr algn="r"/>
            <a:r>
              <a:rPr lang="es-CL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Narrow" pitchFamily="34" charset="0"/>
              </a:rPr>
              <a:t>Capítulo 1:</a:t>
            </a:r>
            <a:br>
              <a:rPr lang="es-CL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Narrow" pitchFamily="34" charset="0"/>
              </a:rPr>
            </a:br>
            <a:r>
              <a:rPr lang="es-CL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Narrow" pitchFamily="34" charset="0"/>
              </a:rPr>
              <a:t>El </a:t>
            </a:r>
            <a:r>
              <a:rPr lang="es-CL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Narrow" pitchFamily="34" charset="0"/>
              </a:rPr>
              <a:t>camino de la Congregación en el desarrollo de la Pastoral Juvenil Salesiana después del Concilio Vaticano </a:t>
            </a:r>
            <a:r>
              <a:rPr lang="es-CL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Narrow" pitchFamily="34" charset="0"/>
              </a:rPr>
              <a:t>II</a:t>
            </a:r>
            <a:endParaRPr lang="es-ES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ransition>
    <p:wip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1435608" y="274638"/>
            <a:ext cx="3850772" cy="1143000"/>
          </a:xfrm>
        </p:spPr>
        <p:txBody>
          <a:bodyPr/>
          <a:lstStyle/>
          <a:p>
            <a:pPr marL="342900" indent="-342900">
              <a:spcBef>
                <a:spcPct val="20000"/>
              </a:spcBef>
            </a:pPr>
            <a:r>
              <a:rPr lang="es-CL" sz="3200" b="1" dirty="0" smtClean="0">
                <a:solidFill>
                  <a:schemeClr val="tx1"/>
                </a:solidFill>
                <a:latin typeface="Arial Narrow" pitchFamily="34" charset="0"/>
              </a:rPr>
              <a:t>Un Largo Recorrido</a:t>
            </a:r>
            <a:endParaRPr lang="es-CL" sz="3200" b="1" dirty="0">
              <a:solidFill>
                <a:schemeClr val="tx1"/>
              </a:solidFill>
              <a:latin typeface="Arial Narrow" pitchFamily="34" charset="0"/>
            </a:endParaRPr>
          </a:p>
        </p:txBody>
      </p:sp>
      <p:sp>
        <p:nvSpPr>
          <p:cNvPr id="19459" name="Rectangle 3"/>
          <p:cNvSpPr>
            <a:spLocks noGrp="1" noChangeArrowheads="1"/>
          </p:cNvSpPr>
          <p:nvPr>
            <p:ph idx="1"/>
          </p:nvPr>
        </p:nvSpPr>
        <p:spPr>
          <a:xfrm>
            <a:off x="1142976" y="1447800"/>
            <a:ext cx="7708392" cy="3481398"/>
          </a:xfrm>
        </p:spPr>
        <p:txBody>
          <a:bodyPr/>
          <a:lstStyle/>
          <a:p>
            <a:pPr marL="609600" indent="-609600">
              <a:buFontTx/>
              <a:buAutoNum type="arabicPeriod"/>
            </a:pPr>
            <a:r>
              <a:rPr lang="es-CL" b="1" dirty="0">
                <a:latin typeface="Arial Narrow" pitchFamily="34" charset="0"/>
              </a:rPr>
              <a:t>Los primeros pasos: desde el CG19 (1965) al CG21 (1978):</a:t>
            </a:r>
          </a:p>
          <a:p>
            <a:pPr marL="609600" indent="-609600">
              <a:buSzPct val="81000"/>
            </a:pPr>
            <a:r>
              <a:rPr lang="es-CL" sz="2400" dirty="0" smtClean="0">
                <a:latin typeface="Arial Narrow" pitchFamily="34" charset="0"/>
              </a:rPr>
              <a:t>Exigencias </a:t>
            </a:r>
            <a:r>
              <a:rPr lang="es-CL" sz="2400" dirty="0">
                <a:latin typeface="Arial Narrow" pitchFamily="34" charset="0"/>
              </a:rPr>
              <a:t>de reformular la praxis educativo pastoral. Estructuras de animación según sectores principales de la actividad.</a:t>
            </a:r>
          </a:p>
          <a:p>
            <a:pPr marL="609600" indent="-609600">
              <a:buSzPct val="81000"/>
            </a:pPr>
            <a:r>
              <a:rPr lang="es-CL" sz="2400" dirty="0" smtClean="0">
                <a:latin typeface="Arial Narrow" pitchFamily="34" charset="0"/>
              </a:rPr>
              <a:t>Prioridad </a:t>
            </a:r>
            <a:r>
              <a:rPr lang="es-CL" sz="2400" dirty="0">
                <a:latin typeface="Arial Narrow" pitchFamily="34" charset="0"/>
              </a:rPr>
              <a:t>absoluta de la PJ. Líneas fundamentales del PEP y hacer crecer la CEP.</a:t>
            </a:r>
          </a:p>
        </p:txBody>
      </p:sp>
    </p:spTree>
  </p:cSld>
  <p:clrMapOvr>
    <a:masterClrMapping/>
  </p:clrMapOvr>
  <p:transition>
    <p:wipe dir="r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3" name="Rectangle 3"/>
          <p:cNvSpPr>
            <a:spLocks noGrp="1" noChangeArrowheads="1"/>
          </p:cNvSpPr>
          <p:nvPr>
            <p:ph idx="1"/>
          </p:nvPr>
        </p:nvSpPr>
        <p:spPr>
          <a:xfrm>
            <a:off x="1285852" y="1447800"/>
            <a:ext cx="7498080" cy="2767018"/>
          </a:xfrm>
        </p:spPr>
        <p:txBody>
          <a:bodyPr/>
          <a:lstStyle/>
          <a:p>
            <a:pPr marL="609600" indent="-609600">
              <a:buFontTx/>
              <a:buAutoNum type="arabicPeriod" startAt="2"/>
            </a:pPr>
            <a:r>
              <a:rPr lang="es-CL" b="1" dirty="0">
                <a:latin typeface="Arial Narrow" pitchFamily="34" charset="0"/>
              </a:rPr>
              <a:t>El desarrollo de las líneas del CG22 promovido por el </a:t>
            </a:r>
            <a:r>
              <a:rPr lang="es-CL" b="1" dirty="0" err="1">
                <a:latin typeface="Arial Narrow" pitchFamily="34" charset="0"/>
              </a:rPr>
              <a:t>Dicasterio</a:t>
            </a:r>
            <a:r>
              <a:rPr lang="es-CL" b="1" dirty="0">
                <a:latin typeface="Arial Narrow" pitchFamily="34" charset="0"/>
              </a:rPr>
              <a:t> (1978 – 1990)</a:t>
            </a:r>
          </a:p>
          <a:p>
            <a:pPr marL="609600" indent="-609600"/>
            <a:r>
              <a:rPr lang="es-CL" sz="2400" dirty="0" smtClean="0">
                <a:latin typeface="Arial Narrow" pitchFamily="34" charset="0"/>
              </a:rPr>
              <a:t>Líneas </a:t>
            </a:r>
            <a:r>
              <a:rPr lang="es-CL" sz="2400" dirty="0">
                <a:latin typeface="Arial Narrow" pitchFamily="34" charset="0"/>
              </a:rPr>
              <a:t>centrales del “modelo” de  la PJ salesiana.</a:t>
            </a:r>
          </a:p>
          <a:p>
            <a:pPr marL="609600" indent="-609600"/>
            <a:r>
              <a:rPr lang="es-CL" sz="2400" dirty="0" smtClean="0">
                <a:latin typeface="Arial Narrow" pitchFamily="34" charset="0"/>
              </a:rPr>
              <a:t>“</a:t>
            </a:r>
            <a:r>
              <a:rPr lang="es-CL" sz="2400" i="1" dirty="0">
                <a:latin typeface="Arial Narrow" pitchFamily="34" charset="0"/>
              </a:rPr>
              <a:t>Se </a:t>
            </a:r>
            <a:r>
              <a:rPr lang="es-CL" sz="2400" i="1" dirty="0" smtClean="0">
                <a:latin typeface="Arial Narrow" pitchFamily="34" charset="0"/>
              </a:rPr>
              <a:t>percibe </a:t>
            </a:r>
            <a:r>
              <a:rPr lang="es-CL" sz="2400" i="1" dirty="0">
                <a:latin typeface="Arial Narrow" pitchFamily="34" charset="0"/>
              </a:rPr>
              <a:t>la dificultad  para asumir la nueva mentalidad y renovar la praxis cotidiana</a:t>
            </a:r>
            <a:r>
              <a:rPr lang="es-CL" sz="2400" dirty="0">
                <a:latin typeface="Arial Narrow" pitchFamily="34" charset="0"/>
              </a:rPr>
              <a:t>”.</a:t>
            </a:r>
          </a:p>
        </p:txBody>
      </p:sp>
    </p:spTree>
  </p:cSld>
  <p:clrMapOvr>
    <a:masterClrMapping/>
  </p:clrMapOvr>
  <p:transition>
    <p:wipe dir="u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Rectangle 3"/>
          <p:cNvSpPr>
            <a:spLocks noGrp="1" noChangeArrowheads="1"/>
          </p:cNvSpPr>
          <p:nvPr>
            <p:ph idx="1"/>
          </p:nvPr>
        </p:nvSpPr>
        <p:spPr>
          <a:xfrm>
            <a:off x="1435608" y="1447800"/>
            <a:ext cx="6422540" cy="2481266"/>
          </a:xfrm>
        </p:spPr>
        <p:txBody>
          <a:bodyPr/>
          <a:lstStyle/>
          <a:p>
            <a:pPr marL="609600" indent="-609600">
              <a:buFontTx/>
              <a:buAutoNum type="arabicPeriod" startAt="3"/>
            </a:pPr>
            <a:r>
              <a:rPr lang="es-CL" b="1" dirty="0">
                <a:latin typeface="Arial Narrow" pitchFamily="34" charset="0"/>
              </a:rPr>
              <a:t>Los Capítulos Generales 23 (1990) y </a:t>
            </a:r>
            <a:r>
              <a:rPr lang="es-CL" b="1" dirty="0" smtClean="0">
                <a:latin typeface="Arial Narrow" pitchFamily="34" charset="0"/>
              </a:rPr>
              <a:t>24 </a:t>
            </a:r>
            <a:r>
              <a:rPr lang="es-CL" b="1" dirty="0">
                <a:latin typeface="Arial Narrow" pitchFamily="34" charset="0"/>
              </a:rPr>
              <a:t>(1996</a:t>
            </a:r>
            <a:r>
              <a:rPr lang="es-CL" b="1" dirty="0" smtClean="0">
                <a:latin typeface="Arial Narrow" pitchFamily="34" charset="0"/>
              </a:rPr>
              <a:t>)</a:t>
            </a:r>
            <a:endParaRPr lang="es-CL" sz="2400" b="1" dirty="0">
              <a:latin typeface="Arial Narrow" pitchFamily="34" charset="0"/>
            </a:endParaRPr>
          </a:p>
          <a:p>
            <a:pPr marL="609600" indent="-609600"/>
            <a:r>
              <a:rPr lang="es-CL" sz="2400" dirty="0" smtClean="0">
                <a:latin typeface="Arial Narrow" pitchFamily="34" charset="0"/>
              </a:rPr>
              <a:t>Líneas </a:t>
            </a:r>
            <a:r>
              <a:rPr lang="es-CL" sz="2400" dirty="0">
                <a:latin typeface="Arial Narrow" pitchFamily="34" charset="0"/>
              </a:rPr>
              <a:t>fundamentales de educación en la </a:t>
            </a:r>
            <a:r>
              <a:rPr lang="es-CL" sz="2400" dirty="0" smtClean="0">
                <a:latin typeface="Arial Narrow" pitchFamily="34" charset="0"/>
              </a:rPr>
              <a:t>fe</a:t>
            </a:r>
            <a:endParaRPr lang="es-CL" sz="2400" dirty="0">
              <a:latin typeface="Arial Narrow" pitchFamily="34" charset="0"/>
            </a:endParaRPr>
          </a:p>
          <a:p>
            <a:pPr marL="609600" indent="-609600"/>
            <a:r>
              <a:rPr lang="es-CL" sz="2400" dirty="0" smtClean="0">
                <a:latin typeface="Arial Narrow" pitchFamily="34" charset="0"/>
              </a:rPr>
              <a:t>Irrupción </a:t>
            </a:r>
            <a:r>
              <a:rPr lang="es-CL" sz="2400" dirty="0">
                <a:latin typeface="Arial Narrow" pitchFamily="34" charset="0"/>
              </a:rPr>
              <a:t>de los </a:t>
            </a:r>
            <a:r>
              <a:rPr lang="es-CL" sz="2400" dirty="0" smtClean="0">
                <a:latin typeface="Arial Narrow" pitchFamily="34" charset="0"/>
              </a:rPr>
              <a:t>laicos </a:t>
            </a:r>
            <a:r>
              <a:rPr lang="es-CL" sz="2400" dirty="0">
                <a:latin typeface="Arial Narrow" pitchFamily="34" charset="0"/>
              </a:rPr>
              <a:t>en el horizonte salesiano</a:t>
            </a:r>
          </a:p>
        </p:txBody>
      </p:sp>
    </p:spTree>
  </p:cSld>
  <p:clrMapOvr>
    <a:masterClrMapping/>
  </p:clrMapOvr>
  <p:transition>
    <p:wedg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2143108" y="2000240"/>
            <a:ext cx="6422540" cy="1225536"/>
          </a:xfrm>
        </p:spPr>
        <p:txBody>
          <a:bodyPr>
            <a:normAutofit/>
          </a:bodyPr>
          <a:lstStyle/>
          <a:p>
            <a:pPr algn="r"/>
            <a:r>
              <a:rPr lang="es-ES_tradnl" sz="3600" dirty="0" smtClean="0">
                <a:latin typeface="Baskerville Old Face" pitchFamily="18" charset="0"/>
              </a:rPr>
              <a:t> </a:t>
            </a:r>
            <a:r>
              <a:rPr lang="es-ES_tradnl" sz="3600" b="1" dirty="0" smtClean="0">
                <a:latin typeface="Arial Narrow" pitchFamily="34" charset="0"/>
              </a:rPr>
              <a:t>Las Metas de este Camino</a:t>
            </a:r>
            <a:endParaRPr lang="es-ES" sz="3600" b="1" dirty="0">
              <a:latin typeface="Arial Narrow" pitchFamily="34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s-ES_tradnl" sz="3200" b="1" dirty="0" smtClean="0">
                <a:effectLst/>
                <a:latin typeface="Arial Narrow" pitchFamily="34" charset="0"/>
              </a:rPr>
              <a:t>1. Una </a:t>
            </a:r>
            <a:r>
              <a:rPr lang="es-ES_tradnl" sz="3200" b="1" dirty="0">
                <a:effectLst/>
                <a:latin typeface="Arial Narrow" pitchFamily="34" charset="0"/>
              </a:rPr>
              <a:t>percepción más profunda de la nueva situación de los jóvenes</a:t>
            </a:r>
            <a:endParaRPr lang="es-ES" sz="3200" b="1" dirty="0">
              <a:effectLst/>
              <a:latin typeface="Arial Narrow" pitchFamily="34" charset="0"/>
            </a:endParaRPr>
          </a:p>
        </p:txBody>
      </p:sp>
      <p:sp>
        <p:nvSpPr>
          <p:cNvPr id="3075" name="Rectangle 3"/>
          <p:cNvSpPr>
            <a:spLocks noGrp="1" noChangeArrowheads="1"/>
          </p:cNvSpPr>
          <p:nvPr>
            <p:ph idx="1"/>
          </p:nvPr>
        </p:nvSpPr>
        <p:spPr>
          <a:xfrm>
            <a:off x="1428728" y="1714488"/>
            <a:ext cx="7429552" cy="4857784"/>
          </a:xfrm>
        </p:spPr>
        <p:txBody>
          <a:bodyPr>
            <a:noAutofit/>
          </a:bodyPr>
          <a:lstStyle/>
          <a:p>
            <a:pPr marL="357188" indent="-357188">
              <a:buFontTx/>
              <a:buAutoNum type="alphaLcParenR"/>
            </a:pPr>
            <a:r>
              <a:rPr lang="es-ES_tradnl" sz="2400" dirty="0" smtClean="0">
                <a:latin typeface="Arial Narrow" pitchFamily="34" charset="0"/>
              </a:rPr>
              <a:t>Nuevos </a:t>
            </a:r>
            <a:r>
              <a:rPr lang="es-ES_tradnl" sz="2400" dirty="0">
                <a:latin typeface="Arial Narrow" pitchFamily="34" charset="0"/>
              </a:rPr>
              <a:t>valores – criterios de vida – cultura </a:t>
            </a:r>
            <a:r>
              <a:rPr lang="es-ES_tradnl" sz="2400" dirty="0" smtClean="0">
                <a:latin typeface="Arial Narrow" pitchFamily="34" charset="0"/>
              </a:rPr>
              <a:t>nueva.</a:t>
            </a:r>
            <a:endParaRPr lang="es-ES_tradnl" sz="2400" dirty="0">
              <a:latin typeface="Arial Narrow" pitchFamily="34" charset="0"/>
            </a:endParaRPr>
          </a:p>
          <a:p>
            <a:pPr marL="357188" indent="-357188">
              <a:buFontTx/>
              <a:buAutoNum type="alphaLcParenR"/>
            </a:pPr>
            <a:r>
              <a:rPr lang="es-ES_tradnl" sz="2400" dirty="0">
                <a:latin typeface="Arial Narrow" pitchFamily="34" charset="0"/>
              </a:rPr>
              <a:t>Crisis de la transmisión cultural y religiosa (familia, escuela, Iglesia</a:t>
            </a:r>
            <a:r>
              <a:rPr lang="es-ES_tradnl" sz="2400" dirty="0" smtClean="0">
                <a:latin typeface="Arial Narrow" pitchFamily="34" charset="0"/>
              </a:rPr>
              <a:t>).</a:t>
            </a:r>
            <a:endParaRPr lang="es-ES_tradnl" sz="2400" dirty="0">
              <a:latin typeface="Arial Narrow" pitchFamily="34" charset="0"/>
            </a:endParaRPr>
          </a:p>
          <a:p>
            <a:pPr marL="357188" indent="-357188">
              <a:buFontTx/>
              <a:buAutoNum type="alphaLcParenR"/>
            </a:pPr>
            <a:r>
              <a:rPr lang="es-ES_tradnl" sz="2400" dirty="0">
                <a:latin typeface="Arial Narrow" pitchFamily="34" charset="0"/>
              </a:rPr>
              <a:t>Labor educativo – pastoral, diversificada y en cambio </a:t>
            </a:r>
            <a:r>
              <a:rPr lang="es-ES_tradnl" sz="2400" dirty="0" smtClean="0">
                <a:latin typeface="Arial Narrow" pitchFamily="34" charset="0"/>
              </a:rPr>
              <a:t>constante.</a:t>
            </a:r>
          </a:p>
          <a:p>
            <a:pPr marL="357188" indent="-357188">
              <a:buFontTx/>
              <a:buAutoNum type="alphaLcParenR" startAt="4"/>
            </a:pPr>
            <a:r>
              <a:rPr lang="es-ES_tradnl" sz="2400" dirty="0" smtClean="0">
                <a:latin typeface="Arial Narrow" pitchFamily="34" charset="0"/>
              </a:rPr>
              <a:t>Diseñar:</a:t>
            </a:r>
          </a:p>
          <a:p>
            <a:pPr marL="631508" lvl="1" indent="-357188"/>
            <a:r>
              <a:rPr lang="es-ES_tradnl" sz="2000" dirty="0" smtClean="0">
                <a:latin typeface="Arial Narrow" pitchFamily="34" charset="0"/>
              </a:rPr>
              <a:t>Una “nueva presencia” entre los jóvenes.</a:t>
            </a:r>
          </a:p>
          <a:p>
            <a:pPr marL="631508" lvl="1" indent="-357188"/>
            <a:r>
              <a:rPr lang="es-ES_tradnl" sz="2000" dirty="0" smtClean="0">
                <a:latin typeface="Arial Narrow" pitchFamily="34" charset="0"/>
              </a:rPr>
              <a:t>Una nueva evangelización.</a:t>
            </a:r>
          </a:p>
          <a:p>
            <a:pPr marL="631508" lvl="1" indent="-357188"/>
            <a:r>
              <a:rPr lang="es-ES_tradnl" sz="2000" dirty="0" smtClean="0">
                <a:latin typeface="Arial Narrow" pitchFamily="34" charset="0"/>
              </a:rPr>
              <a:t>Una nueva educación.</a:t>
            </a:r>
          </a:p>
          <a:p>
            <a:pPr marL="631508" lvl="1" indent="-357188"/>
            <a:r>
              <a:rPr lang="es-ES_tradnl" sz="2000" dirty="0" smtClean="0">
                <a:latin typeface="Arial Narrow" pitchFamily="34" charset="0"/>
              </a:rPr>
              <a:t>Un nuevo sistema preventivo</a:t>
            </a:r>
            <a:r>
              <a:rPr lang="es-ES_tradnl" sz="2000" dirty="0" smtClean="0">
                <a:latin typeface="Arial Narrow" pitchFamily="34" charset="0"/>
              </a:rPr>
              <a:t>.</a:t>
            </a:r>
            <a:endParaRPr lang="es-ES_tradnl" sz="2000" dirty="0" smtClean="0">
              <a:latin typeface="Arial Narrow" pitchFamily="34" charset="0"/>
            </a:endParaRPr>
          </a:p>
          <a:p>
            <a:pPr marL="0" indent="0" algn="r">
              <a:buFontTx/>
              <a:buNone/>
            </a:pPr>
            <a:endParaRPr lang="es-ES_tradnl" sz="800" i="1" dirty="0" smtClean="0">
              <a:latin typeface="Arial Narrow" pitchFamily="34" charset="0"/>
            </a:endParaRPr>
          </a:p>
          <a:p>
            <a:pPr marL="0" indent="0" algn="r">
              <a:buFontTx/>
              <a:buNone/>
            </a:pPr>
            <a:r>
              <a:rPr lang="es-ES_tradnl" sz="2400" i="1" dirty="0" smtClean="0">
                <a:latin typeface="Arial Narrow" pitchFamily="34" charset="0"/>
              </a:rPr>
              <a:t>(</a:t>
            </a:r>
            <a:r>
              <a:rPr lang="es-ES_tradnl" sz="2400" i="1" dirty="0" smtClean="0">
                <a:latin typeface="Arial Narrow" pitchFamily="34" charset="0"/>
              </a:rPr>
              <a:t>es decir: reflexionar y profundizar el planteamiento de la </a:t>
            </a:r>
            <a:r>
              <a:rPr lang="es-ES_tradnl" sz="2400" i="1" dirty="0" smtClean="0">
                <a:latin typeface="Arial Narrow" pitchFamily="34" charset="0"/>
              </a:rPr>
              <a:t>PJS)</a:t>
            </a:r>
            <a:endParaRPr lang="es-ES_tradnl" sz="2400" i="1" dirty="0" smtClean="0">
              <a:latin typeface="Arial Narrow" pitchFamily="34" charset="0"/>
            </a:endParaRPr>
          </a:p>
          <a:p>
            <a:pPr marL="609600" indent="-609600">
              <a:buFontTx/>
              <a:buAutoNum type="alphaLcParenR"/>
            </a:pPr>
            <a:endParaRPr lang="es-ES" sz="2400" dirty="0">
              <a:latin typeface="Arial Narrow" pitchFamily="34" charset="0"/>
            </a:endParaRPr>
          </a:p>
        </p:txBody>
      </p:sp>
    </p:spTree>
  </p:cSld>
  <p:clrMapOvr>
    <a:masterClrMapping/>
  </p:clrMapOvr>
  <p:transition>
    <p:pull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1428728" y="428604"/>
            <a:ext cx="7498080" cy="1500198"/>
          </a:xfrm>
        </p:spPr>
        <p:txBody>
          <a:bodyPr>
            <a:noAutofit/>
          </a:bodyPr>
          <a:lstStyle/>
          <a:p>
            <a:pPr algn="l"/>
            <a:r>
              <a:rPr lang="es-ES_tradnl" sz="3200" b="1" dirty="0" smtClean="0">
                <a:effectLst/>
                <a:latin typeface="Arial Narrow" pitchFamily="34" charset="0"/>
              </a:rPr>
              <a:t>2. Reformulación </a:t>
            </a:r>
            <a:r>
              <a:rPr lang="es-ES_tradnl" sz="3200" b="1" dirty="0">
                <a:effectLst/>
                <a:latin typeface="Arial Narrow" pitchFamily="34" charset="0"/>
              </a:rPr>
              <a:t>de </a:t>
            </a:r>
            <a:r>
              <a:rPr lang="es-ES_tradnl" sz="3200" b="1" dirty="0" smtClean="0">
                <a:effectLst/>
                <a:latin typeface="Arial Narrow" pitchFamily="34" charset="0"/>
              </a:rPr>
              <a:t>los contenidos y modalidades </a:t>
            </a:r>
            <a:r>
              <a:rPr lang="es-ES_tradnl" sz="3200" b="1" dirty="0">
                <a:effectLst/>
                <a:latin typeface="Arial Narrow" pitchFamily="34" charset="0"/>
              </a:rPr>
              <a:t>educativo-pastorales tradicionales</a:t>
            </a:r>
            <a:endParaRPr lang="es-ES" sz="3200" b="1" dirty="0">
              <a:effectLst/>
              <a:latin typeface="Arial Narrow" pitchFamily="34" charset="0"/>
            </a:endParaRPr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1428728" y="2214554"/>
            <a:ext cx="7498080" cy="2357454"/>
          </a:xfrm>
        </p:spPr>
        <p:txBody>
          <a:bodyPr/>
          <a:lstStyle/>
          <a:p>
            <a:pPr marL="609600" indent="-609600">
              <a:buFontTx/>
              <a:buNone/>
            </a:pPr>
            <a:r>
              <a:rPr lang="es-ES_tradnl" sz="2400" i="1" dirty="0" smtClean="0">
                <a:latin typeface="Arial Narrow" pitchFamily="34" charset="0"/>
              </a:rPr>
              <a:t>Ante </a:t>
            </a:r>
            <a:r>
              <a:rPr lang="es-ES_tradnl" sz="2400" i="1" dirty="0">
                <a:latin typeface="Arial Narrow" pitchFamily="34" charset="0"/>
              </a:rPr>
              <a:t>la inadecuación de propuestas sobre jóvenes en contextos</a:t>
            </a:r>
          </a:p>
          <a:p>
            <a:pPr marL="609600" indent="-609600">
              <a:buFontTx/>
              <a:buNone/>
            </a:pPr>
            <a:r>
              <a:rPr lang="es-ES_tradnl" sz="2400" i="1" dirty="0">
                <a:latin typeface="Arial Narrow" pitchFamily="34" charset="0"/>
              </a:rPr>
              <a:t>profundamente</a:t>
            </a:r>
            <a:r>
              <a:rPr lang="es-ES_tradnl" sz="2400" dirty="0">
                <a:latin typeface="Arial Narrow" pitchFamily="34" charset="0"/>
              </a:rPr>
              <a:t> </a:t>
            </a:r>
            <a:r>
              <a:rPr lang="es-ES_tradnl" sz="2400" i="1" dirty="0">
                <a:latin typeface="Arial Narrow" pitchFamily="34" charset="0"/>
              </a:rPr>
              <a:t>secularizados, “repensar” algunos puntos:</a:t>
            </a:r>
          </a:p>
          <a:p>
            <a:pPr marL="0" indent="0"/>
            <a:r>
              <a:rPr lang="es-ES_tradnl" sz="2400" dirty="0" smtClean="0">
                <a:latin typeface="Arial Narrow" pitchFamily="34" charset="0"/>
              </a:rPr>
              <a:t> La </a:t>
            </a:r>
            <a:r>
              <a:rPr lang="es-ES_tradnl" sz="2400" dirty="0">
                <a:latin typeface="Arial Narrow" pitchFamily="34" charset="0"/>
              </a:rPr>
              <a:t>unidad e integridad de la propuesta, versus Pastoral que se “añade” a lo educativo (fragmentariedad</a:t>
            </a:r>
            <a:r>
              <a:rPr lang="es-ES_tradnl" sz="2400" dirty="0" smtClean="0">
                <a:latin typeface="Arial Narrow" pitchFamily="34" charset="0"/>
              </a:rPr>
              <a:t>).</a:t>
            </a:r>
          </a:p>
          <a:p>
            <a:pPr marL="0" indent="0"/>
            <a:r>
              <a:rPr lang="es-ES_tradnl" sz="2400" dirty="0" smtClean="0">
                <a:latin typeface="Arial Narrow" pitchFamily="34" charset="0"/>
              </a:rPr>
              <a:t>Por </a:t>
            </a:r>
            <a:r>
              <a:rPr lang="es-ES_tradnl" sz="2400" dirty="0">
                <a:latin typeface="Arial Narrow" pitchFamily="34" charset="0"/>
              </a:rPr>
              <a:t>ejemplo: </a:t>
            </a:r>
            <a:r>
              <a:rPr lang="es-ES_tradnl" sz="2400" dirty="0" smtClean="0">
                <a:latin typeface="Arial Narrow" pitchFamily="34" charset="0"/>
              </a:rPr>
              <a:t>la relación </a:t>
            </a:r>
            <a:r>
              <a:rPr lang="es-ES_tradnl" sz="2400" dirty="0">
                <a:latin typeface="Arial Narrow" pitchFamily="34" charset="0"/>
              </a:rPr>
              <a:t>entre las 4 Dimensiones de la </a:t>
            </a:r>
            <a:r>
              <a:rPr lang="es-ES_tradnl" sz="2400" dirty="0" smtClean="0">
                <a:latin typeface="Arial Narrow" pitchFamily="34" charset="0"/>
              </a:rPr>
              <a:t>PJ. </a:t>
            </a:r>
            <a:endParaRPr lang="es-ES_tradnl" sz="2400" dirty="0">
              <a:latin typeface="Arial Narrow" pitchFamily="34" charset="0"/>
            </a:endParaRPr>
          </a:p>
          <a:p>
            <a:pPr marL="609600" indent="-609600">
              <a:buFontTx/>
              <a:buNone/>
            </a:pPr>
            <a:endParaRPr lang="es-ES" dirty="0">
              <a:latin typeface="Baskerville Old Face" pitchFamily="18" charset="0"/>
            </a:endParaRPr>
          </a:p>
        </p:txBody>
      </p:sp>
    </p:spTree>
  </p:cSld>
  <p:clrMapOvr>
    <a:masterClrMapping/>
  </p:clrMapOvr>
  <p:transition>
    <p:pull dir="r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3"/>
          <p:cNvSpPr>
            <a:spLocks noGrp="1" noChangeArrowheads="1"/>
          </p:cNvSpPr>
          <p:nvPr>
            <p:ph idx="1"/>
          </p:nvPr>
        </p:nvSpPr>
        <p:spPr>
          <a:xfrm>
            <a:off x="1435608" y="1071546"/>
            <a:ext cx="7351234" cy="4481530"/>
          </a:xfrm>
        </p:spPr>
        <p:txBody>
          <a:bodyPr>
            <a:normAutofit/>
          </a:bodyPr>
          <a:lstStyle/>
          <a:p>
            <a:pPr marL="0" indent="0"/>
            <a:r>
              <a:rPr lang="es-ES_tradnl" sz="2400" dirty="0">
                <a:latin typeface="Arial Narrow" pitchFamily="34" charset="0"/>
              </a:rPr>
              <a:t>Sentido comunitario de la propuesta: el sujeto de la Pastoral  es la CEP </a:t>
            </a:r>
            <a:r>
              <a:rPr lang="es-ES_tradnl" sz="2400" i="1" dirty="0" smtClean="0">
                <a:latin typeface="Arial Narrow" pitchFamily="34" charset="0"/>
              </a:rPr>
              <a:t>(la </a:t>
            </a:r>
            <a:r>
              <a:rPr lang="es-ES_tradnl" sz="2400" i="1" dirty="0">
                <a:latin typeface="Arial Narrow" pitchFamily="34" charset="0"/>
              </a:rPr>
              <a:t>Comunidad SDB: testimonio, animación, comunión, formación)</a:t>
            </a:r>
          </a:p>
          <a:p>
            <a:pPr marL="0" indent="0"/>
            <a:r>
              <a:rPr lang="es-ES_tradnl" sz="2400" dirty="0">
                <a:latin typeface="Arial Narrow" pitchFamily="34" charset="0"/>
              </a:rPr>
              <a:t>Una mentalidad proyectiva: El PEPS no es sólo un documento de actividades e intervenciones sino un “camino progresivo hacia objetivos, con opciones y secuenciación</a:t>
            </a:r>
            <a:r>
              <a:rPr lang="es-ES_tradnl" sz="2400" dirty="0" smtClean="0">
                <a:latin typeface="Arial Narrow" pitchFamily="34" charset="0"/>
              </a:rPr>
              <a:t>.</a:t>
            </a:r>
          </a:p>
          <a:p>
            <a:pPr marL="609600" indent="-609600"/>
            <a:r>
              <a:rPr lang="es-ES_tradnl" sz="2400" dirty="0" smtClean="0">
                <a:latin typeface="Arial Narrow" pitchFamily="34" charset="0"/>
              </a:rPr>
              <a:t>Un estilo de animación (Sistema Preventivo)</a:t>
            </a:r>
          </a:p>
          <a:p>
            <a:pPr marL="895350" lvl="2" indent="-265113">
              <a:buFont typeface="Arial" pitchFamily="34" charset="0"/>
              <a:buChar char="•"/>
            </a:pPr>
            <a:r>
              <a:rPr lang="es-ES_tradnl" dirty="0" smtClean="0">
                <a:latin typeface="Arial Narrow" pitchFamily="34" charset="0"/>
              </a:rPr>
              <a:t>Que privilegia relaciones interpersonales (más que institucionales)</a:t>
            </a:r>
          </a:p>
          <a:p>
            <a:pPr marL="895350" lvl="2" indent="-265113">
              <a:buFont typeface="Arial" pitchFamily="34" charset="0"/>
              <a:buChar char="•"/>
            </a:pPr>
            <a:r>
              <a:rPr lang="es-ES_tradnl" dirty="0" smtClean="0">
                <a:latin typeface="Arial Narrow" pitchFamily="34" charset="0"/>
              </a:rPr>
              <a:t>Intervención que crea comunión en torno a un proyecto compartido.</a:t>
            </a:r>
            <a:endParaRPr lang="es-ES" dirty="0" smtClean="0">
              <a:latin typeface="Arial Narrow" pitchFamily="34" charset="0"/>
            </a:endParaRPr>
          </a:p>
          <a:p>
            <a:pPr marL="0" indent="0"/>
            <a:endParaRPr lang="es-ES" sz="2400" dirty="0">
              <a:latin typeface="Arial Narrow" pitchFamily="34" charset="0"/>
            </a:endParaRPr>
          </a:p>
        </p:txBody>
      </p:sp>
    </p:spTree>
  </p:cSld>
  <p:clrMapOvr>
    <a:masterClrMapping/>
  </p:clrMapOvr>
  <p:transition>
    <p:pull dir="u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io">
  <a:themeElements>
    <a:clrScheme name="Solsticio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io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io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452</TotalTime>
  <Words>664</Words>
  <Application>Microsoft Office PowerPoint</Application>
  <PresentationFormat>Presentación en pantalla (4:3)</PresentationFormat>
  <Paragraphs>60</Paragraphs>
  <Slides>13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7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13</vt:i4>
      </vt:variant>
    </vt:vector>
  </HeadingPairs>
  <TitlesOfParts>
    <vt:vector size="21" baseType="lpstr">
      <vt:lpstr>Arial</vt:lpstr>
      <vt:lpstr>Baskerville Old Face</vt:lpstr>
      <vt:lpstr>Bradley Hand ITC</vt:lpstr>
      <vt:lpstr>Monotype Corsiva</vt:lpstr>
      <vt:lpstr>Wingdings</vt:lpstr>
      <vt:lpstr>French Script MT</vt:lpstr>
      <vt:lpstr>CordiaUPC</vt:lpstr>
      <vt:lpstr>Solsticio</vt:lpstr>
      <vt:lpstr>La Pastoral Juvenil Salesiana</vt:lpstr>
      <vt:lpstr>Capítulo 1: El camino de la Congregación en el desarrollo de la Pastoral Juvenil Salesiana después del Concilio Vaticano II</vt:lpstr>
      <vt:lpstr>Un Largo Recorrido</vt:lpstr>
      <vt:lpstr>Diapositiva 4</vt:lpstr>
      <vt:lpstr>Diapositiva 5</vt:lpstr>
      <vt:lpstr> Las Metas de este Camino</vt:lpstr>
      <vt:lpstr>1. Una percepción más profunda de la nueva situación de los jóvenes</vt:lpstr>
      <vt:lpstr>2. Reformulación de los contenidos y modalidades educativo-pastorales tradicionales</vt:lpstr>
      <vt:lpstr>Diapositiva 9</vt:lpstr>
      <vt:lpstr>3. Ensanchamiento del campo de acción</vt:lpstr>
      <vt:lpstr>4. Renovación de las estructuras de animación y gobierno pastoral</vt:lpstr>
      <vt:lpstr>Diapositiva 12</vt:lpstr>
      <vt:lpstr>5. Foco de atención: la calidad de la acción pastoral</vt:lpstr>
    </vt:vector>
  </TitlesOfParts>
  <Company>Salesianos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Pastoral</dc:creator>
  <cp:lastModifiedBy>Javier Díaz Tejo</cp:lastModifiedBy>
  <cp:revision>18</cp:revision>
  <dcterms:created xsi:type="dcterms:W3CDTF">2010-07-19T21:35:11Z</dcterms:created>
  <dcterms:modified xsi:type="dcterms:W3CDTF">2010-07-30T16:49:42Z</dcterms:modified>
</cp:coreProperties>
</file>

<file path=docProps/thumbnail.jpeg>
</file>