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7" r:id="rId2"/>
    <p:sldId id="256" r:id="rId3"/>
    <p:sldId id="257" r:id="rId4"/>
    <p:sldId id="258" r:id="rId5"/>
    <p:sldId id="259" r:id="rId6"/>
    <p:sldId id="260" r:id="rId7"/>
    <p:sldId id="261" r:id="rId8"/>
    <p:sldId id="262" r:id="rId9"/>
    <p:sldId id="263" r:id="rId10"/>
    <p:sldId id="264" r:id="rId11"/>
    <p:sldId id="265" r:id="rId12"/>
    <p:sldId id="268" r:id="rId13"/>
    <p:sldId id="269" r:id="rId14"/>
    <p:sldId id="270" r:id="rId15"/>
    <p:sldId id="271" r:id="rId16"/>
    <p:sldId id="272" r:id="rId17"/>
    <p:sldId id="273" r:id="rId18"/>
    <p:sldId id="274" r:id="rId19"/>
    <p:sldId id="275" r:id="rId20"/>
    <p:sldId id="276" r:id="rId21"/>
    <p:sldId id="277" r:id="rId22"/>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4" d="100"/>
          <a:sy n="104" d="100"/>
        </p:scale>
        <p:origin x="-90"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7" name="6 Triángulo isósceles"/>
          <p:cNvSpPr/>
          <p:nvPr/>
        </p:nvSpPr>
        <p:spPr>
          <a:xfrm rot="16200000">
            <a:off x="7554353" y="5254283"/>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7 Título"/>
          <p:cNvSpPr>
            <a:spLocks noGrp="1"/>
          </p:cNvSpPr>
          <p:nvPr>
            <p:ph type="ctrTitle"/>
          </p:nvPr>
        </p:nvSpPr>
        <p:spPr>
          <a:xfrm>
            <a:off x="540544" y="776288"/>
            <a:ext cx="8062912" cy="1470025"/>
          </a:xfrm>
        </p:spPr>
        <p:txBody>
          <a:bodyPr anchor="b">
            <a:normAutofit/>
          </a:bodyPr>
          <a:lstStyle>
            <a:lvl1pPr algn="r">
              <a:defRPr sz="4400"/>
            </a:lvl1pPr>
          </a:lstStyle>
          <a:p>
            <a:r>
              <a:rPr kumimoji="0" lang="es-ES" smtClean="0"/>
              <a:t>Haga clic para modificar el estilo de título del patrón</a:t>
            </a:r>
            <a:endParaRPr kumimoji="0" lang="en-US"/>
          </a:p>
        </p:txBody>
      </p:sp>
      <p:sp>
        <p:nvSpPr>
          <p:cNvPr id="9" name="8 Subtítulo"/>
          <p:cNvSpPr>
            <a:spLocks noGrp="1"/>
          </p:cNvSpPr>
          <p:nvPr>
            <p:ph type="subTitle" idx="1"/>
          </p:nvPr>
        </p:nvSpPr>
        <p:spPr>
          <a:xfrm>
            <a:off x="540544" y="2250280"/>
            <a:ext cx="8062912" cy="1752600"/>
          </a:xfrm>
        </p:spPr>
        <p:txBody>
          <a:bodyPr/>
          <a:lstStyle>
            <a:lvl1pPr marL="0" marR="36576" indent="0" algn="r">
              <a:spcBef>
                <a:spcPts val="0"/>
              </a:spcBef>
              <a:buNone/>
              <a:defRPr>
                <a:ln>
                  <a:solidFill>
                    <a:schemeClr val="bg2"/>
                  </a:solidFill>
                </a:ln>
                <a:solidFill>
                  <a:schemeClr val="tx1">
                    <a:tint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28" name="27 Marcador de fecha"/>
          <p:cNvSpPr>
            <a:spLocks noGrp="1"/>
          </p:cNvSpPr>
          <p:nvPr>
            <p:ph type="dt" sz="half" idx="10"/>
          </p:nvPr>
        </p:nvSpPr>
        <p:spPr>
          <a:xfrm>
            <a:off x="1371600" y="6012656"/>
            <a:ext cx="5791200" cy="365125"/>
          </a:xfrm>
        </p:spPr>
        <p:txBody>
          <a:bodyPr tIns="0" bIns="0" anchor="t"/>
          <a:lstStyle>
            <a:lvl1pPr algn="r">
              <a:defRPr sz="1000"/>
            </a:lvl1pPr>
          </a:lstStyle>
          <a:p>
            <a:fld id="{0EF0D118-16AF-4B2D-AC0D-644CD00CF1AE}" type="datetimeFigureOut">
              <a:rPr lang="es-ES" smtClean="0"/>
              <a:pPr/>
              <a:t>30/07/2010</a:t>
            </a:fld>
            <a:endParaRPr lang="es-ES"/>
          </a:p>
        </p:txBody>
      </p:sp>
      <p:sp>
        <p:nvSpPr>
          <p:cNvPr id="17" name="16 Marcador de pie de página"/>
          <p:cNvSpPr>
            <a:spLocks noGrp="1"/>
          </p:cNvSpPr>
          <p:nvPr>
            <p:ph type="ftr" sz="quarter" idx="11"/>
          </p:nvPr>
        </p:nvSpPr>
        <p:spPr>
          <a:xfrm>
            <a:off x="1371600" y="5650704"/>
            <a:ext cx="5791200" cy="365125"/>
          </a:xfrm>
        </p:spPr>
        <p:txBody>
          <a:bodyPr tIns="0" bIns="0" anchor="b"/>
          <a:lstStyle>
            <a:lvl1pPr algn="r">
              <a:defRPr sz="1100"/>
            </a:lvl1pPr>
          </a:lstStyle>
          <a:p>
            <a:endParaRPr lang="es-ES"/>
          </a:p>
        </p:txBody>
      </p:sp>
      <p:sp>
        <p:nvSpPr>
          <p:cNvPr id="29" name="28 Marcador de número de diapositiva"/>
          <p:cNvSpPr>
            <a:spLocks noGrp="1"/>
          </p:cNvSpPr>
          <p:nvPr>
            <p:ph type="sldNum" sz="quarter" idx="12"/>
          </p:nvPr>
        </p:nvSpPr>
        <p:spPr>
          <a:xfrm>
            <a:off x="8392247" y="5752307"/>
            <a:ext cx="502920" cy="365125"/>
          </a:xfrm>
        </p:spPr>
        <p:txBody>
          <a:bodyPr anchor="ctr"/>
          <a:lstStyle>
            <a:lvl1pPr algn="ctr">
              <a:defRPr sz="1300">
                <a:solidFill>
                  <a:srgbClr val="FFFFFF"/>
                </a:solidFill>
              </a:defRPr>
            </a:lvl1pPr>
          </a:lstStyle>
          <a:p>
            <a:fld id="{9FC84CA3-4917-4006-90EB-B86713DB3A42}" type="slidenum">
              <a:rPr lang="es-ES" smtClean="0"/>
              <a:pPr/>
              <a:t>‹Nº›</a:t>
            </a:fld>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0EF0D118-16AF-4B2D-AC0D-644CD00CF1AE}" type="datetimeFigureOut">
              <a:rPr lang="es-ES" smtClean="0"/>
              <a:pPr/>
              <a:t>30/07/2010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9FC84CA3-4917-4006-90EB-B86713DB3A42}"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781800" y="381000"/>
            <a:ext cx="1905000" cy="5486400"/>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381000"/>
            <a:ext cx="6248400" cy="5486400"/>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0EF0D118-16AF-4B2D-AC0D-644CD00CF1AE}" type="datetimeFigureOut">
              <a:rPr lang="es-ES" smtClean="0"/>
              <a:pPr/>
              <a:t>30/07/2010</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9FC84CA3-4917-4006-90EB-B86713DB3A42}" type="slidenum">
              <a:rPr lang="es-ES" smtClean="0"/>
              <a:pPr/>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a:xfrm>
            <a:off x="457200" y="267494"/>
            <a:ext cx="8229600" cy="1399032"/>
          </a:xfrm>
        </p:spPr>
        <p:txBody>
          <a:bodyPr/>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a:xfrm>
            <a:off x="457200" y="1882808"/>
            <a:ext cx="8229600"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a:xfrm>
            <a:off x="4791456" y="6480048"/>
            <a:ext cx="2133600" cy="301752"/>
          </a:xfrm>
        </p:spPr>
        <p:txBody>
          <a:bodyPr/>
          <a:lstStyle/>
          <a:p>
            <a:fld id="{0EF0D118-16AF-4B2D-AC0D-644CD00CF1AE}" type="datetimeFigureOut">
              <a:rPr lang="es-ES" smtClean="0"/>
              <a:pPr/>
              <a:t>30/07/2010</a:t>
            </a:fld>
            <a:endParaRPr lang="es-ES"/>
          </a:p>
        </p:txBody>
      </p:sp>
      <p:sp>
        <p:nvSpPr>
          <p:cNvPr id="5" name="4 Marcador de pie de página"/>
          <p:cNvSpPr>
            <a:spLocks noGrp="1"/>
          </p:cNvSpPr>
          <p:nvPr>
            <p:ph type="ftr" sz="quarter" idx="11"/>
          </p:nvPr>
        </p:nvSpPr>
        <p:spPr>
          <a:xfrm>
            <a:off x="457200" y="6480969"/>
            <a:ext cx="4260056" cy="300831"/>
          </a:xfrm>
        </p:spPr>
        <p:txBody>
          <a:bodyPr/>
          <a:lstStyle/>
          <a:p>
            <a:endParaRPr lang="es-ES"/>
          </a:p>
        </p:txBody>
      </p:sp>
      <p:sp>
        <p:nvSpPr>
          <p:cNvPr id="6" name="5 Marcador de número de diapositiva"/>
          <p:cNvSpPr>
            <a:spLocks noGrp="1"/>
          </p:cNvSpPr>
          <p:nvPr>
            <p:ph type="sldNum" sz="quarter" idx="12"/>
          </p:nvPr>
        </p:nvSpPr>
        <p:spPr/>
        <p:txBody>
          <a:bodyPr/>
          <a:lstStyle/>
          <a:p>
            <a:fld id="{9FC84CA3-4917-4006-90EB-B86713DB3A42}" type="slidenum">
              <a:rPr lang="es-ES" smtClean="0"/>
              <a:pPr/>
              <a:t>‹Nº›</a:t>
            </a:fld>
            <a:endParaRPr lang="es-E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Encabezado de sección">
    <p:bg>
      <p:bgRef idx="1002">
        <a:schemeClr val="bg1"/>
      </p:bgRef>
    </p:bg>
    <p:spTree>
      <p:nvGrpSpPr>
        <p:cNvPr id="1" name=""/>
        <p:cNvGrpSpPr/>
        <p:nvPr/>
      </p:nvGrpSpPr>
      <p:grpSpPr>
        <a:xfrm>
          <a:off x="0" y="0"/>
          <a:ext cx="0" cy="0"/>
          <a:chOff x="0" y="0"/>
          <a:chExt cx="0" cy="0"/>
        </a:xfrm>
      </p:grpSpPr>
      <p:sp>
        <p:nvSpPr>
          <p:cNvPr id="9" name="8 Triángulo rectángulo"/>
          <p:cNvSpPr/>
          <p:nvPr/>
        </p:nvSpPr>
        <p:spPr>
          <a:xfrm flipV="1">
            <a:off x="7034" y="7034"/>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algn="ctr" defTabSz="914400" rtl="0" eaLnBrk="1" latinLnBrk="0" hangingPunct="1"/>
            <a:endParaRPr kumimoji="0" lang="en-US" sz="1800" kern="1200">
              <a:solidFill>
                <a:schemeClr val="lt1"/>
              </a:solidFill>
              <a:latin typeface="+mn-lt"/>
              <a:ea typeface="+mn-ea"/>
              <a:cs typeface="+mn-cs"/>
            </a:endParaRPr>
          </a:p>
        </p:txBody>
      </p:sp>
      <p:sp>
        <p:nvSpPr>
          <p:cNvPr id="8" name="7 Triángulo isósceles"/>
          <p:cNvSpPr/>
          <p:nvPr/>
        </p:nvSpPr>
        <p:spPr>
          <a:xfrm rot="5400000" flipV="1">
            <a:off x="7554353" y="309490"/>
            <a:ext cx="1892949" cy="1294228"/>
          </a:xfrm>
          <a:prstGeom prst="triangle">
            <a:avLst>
              <a:gd name="adj" fmla="val 51323"/>
            </a:avLst>
          </a:prstGeom>
          <a:gradFill flip="none" rotWithShape="1">
            <a:gsLst>
              <a:gs pos="0">
                <a:schemeClr val="accent1">
                  <a:shade val="30000"/>
                  <a:satMod val="155000"/>
                  <a:alpha val="100000"/>
                </a:schemeClr>
              </a:gs>
              <a:gs pos="60000">
                <a:schemeClr val="accent1">
                  <a:satMod val="160000"/>
                  <a:alpha val="100000"/>
                </a:schemeClr>
              </a:gs>
              <a:gs pos="100000">
                <a:schemeClr val="accent1">
                  <a:tint val="70000"/>
                  <a:satMod val="200000"/>
                  <a:alpha val="100000"/>
                </a:schemeClr>
              </a:gs>
            </a:gsLst>
            <a:lin ang="155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 name="3 Marcador de fecha"/>
          <p:cNvSpPr>
            <a:spLocks noGrp="1"/>
          </p:cNvSpPr>
          <p:nvPr>
            <p:ph type="dt" sz="half" idx="10"/>
          </p:nvPr>
        </p:nvSpPr>
        <p:spPr>
          <a:xfrm>
            <a:off x="6955632" y="6477000"/>
            <a:ext cx="2133600" cy="304800"/>
          </a:xfrm>
        </p:spPr>
        <p:txBody>
          <a:bodyPr/>
          <a:lstStyle/>
          <a:p>
            <a:fld id="{0EF0D118-16AF-4B2D-AC0D-644CD00CF1AE}" type="datetimeFigureOut">
              <a:rPr lang="es-ES" smtClean="0"/>
              <a:pPr/>
              <a:t>30/07/2010</a:t>
            </a:fld>
            <a:endParaRPr lang="es-ES"/>
          </a:p>
        </p:txBody>
      </p:sp>
      <p:sp>
        <p:nvSpPr>
          <p:cNvPr id="5" name="4 Marcador de pie de página"/>
          <p:cNvSpPr>
            <a:spLocks noGrp="1"/>
          </p:cNvSpPr>
          <p:nvPr>
            <p:ph type="ftr" sz="quarter" idx="11"/>
          </p:nvPr>
        </p:nvSpPr>
        <p:spPr>
          <a:xfrm>
            <a:off x="2619376" y="6480969"/>
            <a:ext cx="4260056" cy="300831"/>
          </a:xfrm>
        </p:spPr>
        <p:txBody>
          <a:bodyPr/>
          <a:lstStyle/>
          <a:p>
            <a:endParaRPr lang="es-ES"/>
          </a:p>
        </p:txBody>
      </p:sp>
      <p:sp>
        <p:nvSpPr>
          <p:cNvPr id="6" name="5 Marcador de número de diapositiva"/>
          <p:cNvSpPr>
            <a:spLocks noGrp="1"/>
          </p:cNvSpPr>
          <p:nvPr>
            <p:ph type="sldNum" sz="quarter" idx="12"/>
          </p:nvPr>
        </p:nvSpPr>
        <p:spPr>
          <a:xfrm>
            <a:off x="8451056" y="809624"/>
            <a:ext cx="502920" cy="300831"/>
          </a:xfrm>
        </p:spPr>
        <p:txBody>
          <a:bodyPr/>
          <a:lstStyle/>
          <a:p>
            <a:fld id="{9FC84CA3-4917-4006-90EB-B86713DB3A42}" type="slidenum">
              <a:rPr lang="es-ES" smtClean="0"/>
              <a:pPr/>
              <a:t>‹Nº›</a:t>
            </a:fld>
            <a:endParaRPr lang="es-ES"/>
          </a:p>
        </p:txBody>
      </p:sp>
      <p:cxnSp>
        <p:nvCxnSpPr>
          <p:cNvPr id="11" name="10 Conector recto"/>
          <p:cNvCxnSpPr/>
          <p:nvPr/>
        </p:nvCxnSpPr>
        <p:spPr>
          <a:xfrm rot="10800000">
            <a:off x="6468794" y="9381"/>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10" name="9 Conector recto"/>
          <p:cNvCxnSpPr/>
          <p:nvPr/>
        </p:nvCxnSpPr>
        <p:spPr>
          <a:xfrm flipV="1">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 name="1 Título"/>
          <p:cNvSpPr>
            <a:spLocks noGrp="1"/>
          </p:cNvSpPr>
          <p:nvPr>
            <p:ph type="title"/>
          </p:nvPr>
        </p:nvSpPr>
        <p:spPr>
          <a:xfrm>
            <a:off x="381000" y="271464"/>
            <a:ext cx="7239000" cy="1362075"/>
          </a:xfrm>
        </p:spPr>
        <p:txBody>
          <a:bodyPr anchor="ctr"/>
          <a:lstStyle>
            <a:lvl1pPr marL="0" algn="l">
              <a:buNone/>
              <a:defRPr sz="3600" b="1" cap="none" baseline="0"/>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81000" y="1633536"/>
            <a:ext cx="3886200" cy="2286000"/>
          </a:xfrm>
        </p:spPr>
        <p:txBody>
          <a:bodyPr anchor="t"/>
          <a:lstStyle>
            <a:lvl1pPr marL="54864" indent="0" algn="l">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marL="0" algn="l">
              <a:defRPr/>
            </a:lvl1pPr>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722437"/>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4791456" y="6480969"/>
            <a:ext cx="2133600" cy="301752"/>
          </a:xfrm>
        </p:spPr>
        <p:txBody>
          <a:bodyPr/>
          <a:lstStyle/>
          <a:p>
            <a:fld id="{0EF0D118-16AF-4B2D-AC0D-644CD00CF1AE}" type="datetimeFigureOut">
              <a:rPr lang="es-ES" smtClean="0"/>
              <a:pPr/>
              <a:t>30/07/2010</a:t>
            </a:fld>
            <a:endParaRPr lang="es-ES"/>
          </a:p>
        </p:txBody>
      </p:sp>
      <p:sp>
        <p:nvSpPr>
          <p:cNvPr id="6" name="5 Marcador de pie de página"/>
          <p:cNvSpPr>
            <a:spLocks noGrp="1"/>
          </p:cNvSpPr>
          <p:nvPr>
            <p:ph type="ftr" sz="quarter" idx="11"/>
          </p:nvPr>
        </p:nvSpPr>
        <p:spPr>
          <a:xfrm>
            <a:off x="457200" y="6480969"/>
            <a:ext cx="4260056" cy="301752"/>
          </a:xfrm>
        </p:spPr>
        <p:txBody>
          <a:bodyPr/>
          <a:lstStyle/>
          <a:p>
            <a:endParaRPr lang="es-ES"/>
          </a:p>
        </p:txBody>
      </p:sp>
      <p:sp>
        <p:nvSpPr>
          <p:cNvPr id="7" name="6 Marcador de número de diapositiva"/>
          <p:cNvSpPr>
            <a:spLocks noGrp="1"/>
          </p:cNvSpPr>
          <p:nvPr>
            <p:ph type="sldNum" sz="quarter" idx="12"/>
          </p:nvPr>
        </p:nvSpPr>
        <p:spPr>
          <a:xfrm>
            <a:off x="7589520" y="6480969"/>
            <a:ext cx="502920" cy="301752"/>
          </a:xfrm>
        </p:spPr>
        <p:txBody>
          <a:bodyPr/>
          <a:lstStyle/>
          <a:p>
            <a:fld id="{9FC84CA3-4917-4006-90EB-B86713DB3A42}" type="slidenum">
              <a:rPr lang="es-ES" smtClean="0"/>
              <a:pPr/>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ación">
    <p:bg>
      <p:bgRef idx="1002">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248198" y="290732"/>
            <a:ext cx="1066800" cy="6153912"/>
          </a:xfrm>
        </p:spPr>
        <p:txBody>
          <a:bodyPr vert="vert270" anchor="b"/>
          <a:lstStyle>
            <a:lvl1pPr marL="0" algn="ctr">
              <a:defRPr sz="3300" b="1">
                <a:ln w="6350">
                  <a:solidFill>
                    <a:schemeClr val="tx1"/>
                  </a:solidFill>
                </a:ln>
                <a:solidFill>
                  <a:schemeClr val="tx1"/>
                </a:solidFill>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1365006" y="290732"/>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1365006" y="3427124"/>
            <a:ext cx="581024" cy="3017520"/>
          </a:xfrm>
          <a:solidFill>
            <a:schemeClr val="bg1"/>
          </a:solidFill>
          <a:ln w="12700">
            <a:noFill/>
          </a:ln>
        </p:spPr>
        <p:txBody>
          <a:bodyPr vert="vert270" anchor="ctr"/>
          <a:lstStyle>
            <a:lvl1pPr marL="0" indent="0" algn="ctr">
              <a:buNone/>
              <a:defRPr sz="16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2022230" y="290732"/>
            <a:ext cx="6858000" cy="3017520"/>
          </a:xfrm>
        </p:spPr>
        <p:txBody>
          <a:bodyPr/>
          <a:lstStyle>
            <a:lvl1pPr algn="l">
              <a:defRPr sz="2400"/>
            </a:lvl1pPr>
            <a:lvl2pPr algn="l">
              <a:defRPr sz="2000"/>
            </a:lvl2pPr>
            <a:lvl3pPr algn="l">
              <a:defRPr sz="1800"/>
            </a:lvl3pPr>
            <a:lvl4pPr algn="l">
              <a:defRPr sz="1600"/>
            </a:lvl4pPr>
            <a:lvl5pPr algn="l">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2022230" y="3427124"/>
            <a:ext cx="6858000" cy="3017520"/>
          </a:xfrm>
        </p:spPr>
        <p:txBody>
          <a:bodyPr/>
          <a:lstStyle>
            <a:lvl1pPr>
              <a:defRPr sz="24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a:xfrm>
            <a:off x="4791456" y="6480969"/>
            <a:ext cx="2130552" cy="301752"/>
          </a:xfrm>
        </p:spPr>
        <p:txBody>
          <a:bodyPr/>
          <a:lstStyle/>
          <a:p>
            <a:fld id="{0EF0D118-16AF-4B2D-AC0D-644CD00CF1AE}" type="datetimeFigureOut">
              <a:rPr lang="es-ES" smtClean="0"/>
              <a:pPr/>
              <a:t>30/07/2010</a:t>
            </a:fld>
            <a:endParaRPr lang="es-ES"/>
          </a:p>
        </p:txBody>
      </p:sp>
      <p:sp>
        <p:nvSpPr>
          <p:cNvPr id="8" name="7 Marcador de pie de página"/>
          <p:cNvSpPr>
            <a:spLocks noGrp="1"/>
          </p:cNvSpPr>
          <p:nvPr>
            <p:ph type="ftr" sz="quarter" idx="11"/>
          </p:nvPr>
        </p:nvSpPr>
        <p:spPr>
          <a:xfrm>
            <a:off x="457200" y="6480969"/>
            <a:ext cx="4261104" cy="301752"/>
          </a:xfrm>
        </p:spPr>
        <p:txBody>
          <a:bodyPr/>
          <a:lstStyle/>
          <a:p>
            <a:endParaRPr lang="es-ES"/>
          </a:p>
        </p:txBody>
      </p:sp>
      <p:sp>
        <p:nvSpPr>
          <p:cNvPr id="9" name="8 Marcador de número de diapositiva"/>
          <p:cNvSpPr>
            <a:spLocks noGrp="1"/>
          </p:cNvSpPr>
          <p:nvPr>
            <p:ph type="sldNum" sz="quarter" idx="12"/>
          </p:nvPr>
        </p:nvSpPr>
        <p:spPr>
          <a:xfrm>
            <a:off x="7589520" y="6483096"/>
            <a:ext cx="502920" cy="301752"/>
          </a:xfrm>
        </p:spPr>
        <p:txBody>
          <a:bodyPr/>
          <a:lstStyle>
            <a:lvl1pPr algn="ctr">
              <a:defRPr/>
            </a:lvl1pPr>
          </a:lstStyle>
          <a:p>
            <a:fld id="{9FC84CA3-4917-4006-90EB-B86713DB3A42}" type="slidenum">
              <a:rPr lang="es-ES" smtClean="0"/>
              <a:pPr/>
              <a:t>‹Nº›</a:t>
            </a:fld>
            <a:endParaRPr lang="es-ES"/>
          </a:p>
        </p:txBody>
      </p:sp>
    </p:spTree>
  </p:cSld>
  <p:clrMapOvr>
    <a:overrideClrMapping bg1="dk1" tx1="lt1" bg2="dk2" tx2="lt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b="0"/>
            </a:lvl1pPr>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p:txBody>
          <a:bodyPr/>
          <a:lstStyle/>
          <a:p>
            <a:fld id="{0EF0D118-16AF-4B2D-AC0D-644CD00CF1AE}" type="datetimeFigureOut">
              <a:rPr lang="es-ES" smtClean="0"/>
              <a:pPr/>
              <a:t>30/07/2010</a:t>
            </a:fld>
            <a:endParaRPr lang="es-ES"/>
          </a:p>
        </p:txBody>
      </p:sp>
      <p:sp>
        <p:nvSpPr>
          <p:cNvPr id="4" name="3 Marcador de pie de página"/>
          <p:cNvSpPr>
            <a:spLocks noGrp="1"/>
          </p:cNvSpPr>
          <p:nvPr>
            <p:ph type="ftr" sz="quarter" idx="11"/>
          </p:nvPr>
        </p:nvSpPr>
        <p:spPr/>
        <p:txBody>
          <a:bodyPr/>
          <a:lstStyle/>
          <a:p>
            <a:endParaRPr lang="es-ES"/>
          </a:p>
        </p:txBody>
      </p:sp>
      <p:sp>
        <p:nvSpPr>
          <p:cNvPr id="5" name="4 Marcador de número de diapositiva"/>
          <p:cNvSpPr>
            <a:spLocks noGrp="1"/>
          </p:cNvSpPr>
          <p:nvPr>
            <p:ph type="sldNum" sz="quarter" idx="12"/>
          </p:nvPr>
        </p:nvSpPr>
        <p:spPr/>
        <p:txBody>
          <a:bodyPr/>
          <a:lstStyle/>
          <a:p>
            <a:fld id="{9FC84CA3-4917-4006-90EB-B86713DB3A42}" type="slidenum">
              <a:rPr lang="es-ES" smtClean="0"/>
              <a:pPr/>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a:xfrm>
            <a:off x="4791456" y="6480969"/>
            <a:ext cx="2133600" cy="301752"/>
          </a:xfrm>
        </p:spPr>
        <p:txBody>
          <a:bodyPr/>
          <a:lstStyle/>
          <a:p>
            <a:fld id="{0EF0D118-16AF-4B2D-AC0D-644CD00CF1AE}" type="datetimeFigureOut">
              <a:rPr lang="es-ES" smtClean="0"/>
              <a:pPr/>
              <a:t>30/07/2010</a:t>
            </a:fld>
            <a:endParaRPr lang="es-ES"/>
          </a:p>
        </p:txBody>
      </p:sp>
      <p:sp>
        <p:nvSpPr>
          <p:cNvPr id="3" name="2 Marcador de pie de página"/>
          <p:cNvSpPr>
            <a:spLocks noGrp="1"/>
          </p:cNvSpPr>
          <p:nvPr>
            <p:ph type="ftr" sz="quarter" idx="11"/>
          </p:nvPr>
        </p:nvSpPr>
        <p:spPr>
          <a:xfrm>
            <a:off x="457200" y="6481890"/>
            <a:ext cx="4260056" cy="300831"/>
          </a:xfrm>
        </p:spPr>
        <p:txBody>
          <a:bodyPr/>
          <a:lstStyle/>
          <a:p>
            <a:endParaRPr lang="es-ES"/>
          </a:p>
        </p:txBody>
      </p:sp>
      <p:sp>
        <p:nvSpPr>
          <p:cNvPr id="4" name="3 Marcador de número de diapositiva"/>
          <p:cNvSpPr>
            <a:spLocks noGrp="1"/>
          </p:cNvSpPr>
          <p:nvPr>
            <p:ph type="sldNum" sz="quarter" idx="12"/>
          </p:nvPr>
        </p:nvSpPr>
        <p:spPr>
          <a:xfrm>
            <a:off x="7589520" y="6480969"/>
            <a:ext cx="502920" cy="301752"/>
          </a:xfrm>
        </p:spPr>
        <p:txBody>
          <a:bodyPr/>
          <a:lstStyle/>
          <a:p>
            <a:fld id="{9FC84CA3-4917-4006-90EB-B86713DB3A42}"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2">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219456" y="367664"/>
            <a:ext cx="914400" cy="5943600"/>
          </a:xfrm>
        </p:spPr>
        <p:txBody>
          <a:bodyPr vert="vert270" anchor="b"/>
          <a:lstStyle>
            <a:lvl1pPr marL="0" marR="18288" algn="r">
              <a:spcBef>
                <a:spcPts val="0"/>
              </a:spcBef>
              <a:buNone/>
              <a:defRPr sz="2900" b="0" cap="all" baseline="0"/>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1135856" y="367664"/>
            <a:ext cx="2438400" cy="5943600"/>
          </a:xfrm>
        </p:spPr>
        <p:txBody>
          <a:bodyPr anchor="t"/>
          <a:lstStyle>
            <a:lvl1pPr marL="0" indent="0">
              <a:spcBef>
                <a:spcPts val="0"/>
              </a:spcBef>
              <a:buNone/>
              <a:defRPr sz="1400"/>
            </a:lvl1pPr>
            <a:lvl2pPr>
              <a:buNone/>
              <a:defRPr sz="1200"/>
            </a:lvl2pPr>
            <a:lvl3pPr>
              <a:buNone/>
              <a:defRPr sz="1000"/>
            </a:lvl3pPr>
            <a:lvl4pPr>
              <a:buNone/>
              <a:defRPr sz="900"/>
            </a:lvl4pPr>
            <a:lvl5pPr>
              <a:buNone/>
              <a:defRPr sz="900"/>
            </a:lvl5pPr>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3651250" y="320040"/>
            <a:ext cx="5276088" cy="5989320"/>
          </a:xfrm>
        </p:spPr>
        <p:txBody>
          <a:bodyPr/>
          <a:lstStyle>
            <a:lvl1pPr>
              <a:spcBef>
                <a:spcPts val="0"/>
              </a:spcBef>
              <a:defRPr sz="3000"/>
            </a:lvl1pPr>
            <a:lvl2pPr>
              <a:defRPr sz="2600"/>
            </a:lvl2pPr>
            <a:lvl3pPr>
              <a:defRPr sz="2400"/>
            </a:lvl3pPr>
            <a:lvl4pPr>
              <a:defRPr sz="2000"/>
            </a:lvl4pPr>
            <a:lvl5pPr>
              <a:defRPr sz="20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6278976" y="6556248"/>
            <a:ext cx="2133600" cy="301752"/>
          </a:xfrm>
        </p:spPr>
        <p:txBody>
          <a:bodyPr/>
          <a:lstStyle>
            <a:lvl1pPr>
              <a:defRPr sz="900"/>
            </a:lvl1pPr>
          </a:lstStyle>
          <a:p>
            <a:fld id="{0EF0D118-16AF-4B2D-AC0D-644CD00CF1AE}" type="datetimeFigureOut">
              <a:rPr lang="es-ES" smtClean="0"/>
              <a:pPr/>
              <a:t>30/07/2010</a:t>
            </a:fld>
            <a:endParaRPr lang="es-ES"/>
          </a:p>
        </p:txBody>
      </p:sp>
      <p:sp>
        <p:nvSpPr>
          <p:cNvPr id="6" name="5 Marcador de pie de página"/>
          <p:cNvSpPr>
            <a:spLocks noGrp="1"/>
          </p:cNvSpPr>
          <p:nvPr>
            <p:ph type="ftr" sz="quarter" idx="11"/>
          </p:nvPr>
        </p:nvSpPr>
        <p:spPr>
          <a:xfrm>
            <a:off x="1135856" y="6556248"/>
            <a:ext cx="5143120" cy="301752"/>
          </a:xfrm>
        </p:spPr>
        <p:txBody>
          <a:bodyPr/>
          <a:lstStyle>
            <a:lvl1pPr>
              <a:defRPr sz="900"/>
            </a:lvl1pPr>
          </a:lstStyle>
          <a:p>
            <a:endParaRPr lang="es-ES"/>
          </a:p>
        </p:txBody>
      </p:sp>
      <p:sp>
        <p:nvSpPr>
          <p:cNvPr id="7" name="6 Marcador de número de diapositiva"/>
          <p:cNvSpPr>
            <a:spLocks noGrp="1"/>
          </p:cNvSpPr>
          <p:nvPr>
            <p:ph type="sldNum" sz="quarter" idx="12"/>
          </p:nvPr>
        </p:nvSpPr>
        <p:spPr>
          <a:xfrm>
            <a:off x="8410576" y="6556248"/>
            <a:ext cx="502920" cy="301752"/>
          </a:xfrm>
        </p:spPr>
        <p:txBody>
          <a:bodyPr/>
          <a:lstStyle>
            <a:lvl1pPr>
              <a:defRPr sz="900"/>
            </a:lvl1pPr>
          </a:lstStyle>
          <a:p>
            <a:fld id="{9FC84CA3-4917-4006-90EB-B86713DB3A42}" type="slidenum">
              <a:rPr lang="es-ES" smtClean="0"/>
              <a:pPr/>
              <a:t>‹Nº›</a:t>
            </a:fld>
            <a:endParaRPr lang="es-ES"/>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2">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219456" y="150896"/>
            <a:ext cx="914400" cy="6400800"/>
          </a:xfrm>
        </p:spPr>
        <p:txBody>
          <a:bodyPr vert="vert270" anchor="b"/>
          <a:lstStyle>
            <a:lvl1pPr marL="0" algn="l">
              <a:buNone/>
              <a:defRPr sz="3000" b="0" cap="all" baseline="0"/>
            </a:lvl1pPr>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1138237" y="373966"/>
            <a:ext cx="7333488" cy="5486400"/>
          </a:xfrm>
          <a:solidFill>
            <a:schemeClr val="bg2">
              <a:shade val="50000"/>
            </a:schemeClr>
          </a:solidFill>
        </p:spPr>
        <p:txBody>
          <a:bodyPr/>
          <a:lstStyle>
            <a:lvl1pPr marL="0" indent="0">
              <a:buNone/>
              <a:defRPr sz="3200"/>
            </a:lvl1pPr>
          </a:lstStyle>
          <a:p>
            <a:r>
              <a:rPr kumimoji="0" lang="es-ES" smtClean="0"/>
              <a:t>Haga clic en el icono para agregar una imagen</a:t>
            </a:r>
            <a:endParaRPr kumimoji="0" lang="en-US" dirty="0"/>
          </a:p>
        </p:txBody>
      </p:sp>
      <p:sp>
        <p:nvSpPr>
          <p:cNvPr id="4" name="3 Marcador de texto"/>
          <p:cNvSpPr>
            <a:spLocks noGrp="1"/>
          </p:cNvSpPr>
          <p:nvPr>
            <p:ph type="body" sz="half" idx="2"/>
          </p:nvPr>
        </p:nvSpPr>
        <p:spPr>
          <a:xfrm>
            <a:off x="1143000" y="5867400"/>
            <a:ext cx="7333488" cy="685800"/>
          </a:xfrm>
          <a:solidFill>
            <a:schemeClr val="accent1">
              <a:alpha val="15000"/>
            </a:schemeClr>
          </a:solidFill>
          <a:ln>
            <a:solidFill>
              <a:schemeClr val="accent1"/>
            </a:solidFill>
            <a:miter lim="800000"/>
          </a:ln>
        </p:spPr>
        <p:txBody>
          <a:bodyPr/>
          <a:lstStyle>
            <a:lvl1pPr marL="0" indent="0">
              <a:spcBef>
                <a:spcPts val="0"/>
              </a:spcBef>
              <a:buNone/>
              <a:defRPr sz="14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a:xfrm>
            <a:off x="6108192" y="6556248"/>
            <a:ext cx="2103120" cy="301752"/>
          </a:xfrm>
        </p:spPr>
        <p:txBody>
          <a:bodyPr/>
          <a:lstStyle>
            <a:lvl1pPr>
              <a:defRPr sz="900"/>
            </a:lvl1pPr>
          </a:lstStyle>
          <a:p>
            <a:fld id="{0EF0D118-16AF-4B2D-AC0D-644CD00CF1AE}" type="datetimeFigureOut">
              <a:rPr lang="es-ES" smtClean="0"/>
              <a:pPr/>
              <a:t>30/07/2010</a:t>
            </a:fld>
            <a:endParaRPr lang="es-ES"/>
          </a:p>
        </p:txBody>
      </p:sp>
      <p:sp>
        <p:nvSpPr>
          <p:cNvPr id="6" name="5 Marcador de pie de página"/>
          <p:cNvSpPr>
            <a:spLocks noGrp="1"/>
          </p:cNvSpPr>
          <p:nvPr>
            <p:ph type="ftr" sz="quarter" idx="11"/>
          </p:nvPr>
        </p:nvSpPr>
        <p:spPr>
          <a:xfrm>
            <a:off x="1170432" y="6557169"/>
            <a:ext cx="4948072" cy="301752"/>
          </a:xfrm>
        </p:spPr>
        <p:txBody>
          <a:bodyPr/>
          <a:lstStyle>
            <a:lvl1pPr>
              <a:defRPr sz="900"/>
            </a:lvl1pPr>
          </a:lstStyle>
          <a:p>
            <a:endParaRPr lang="es-ES"/>
          </a:p>
        </p:txBody>
      </p:sp>
      <p:sp>
        <p:nvSpPr>
          <p:cNvPr id="7" name="6 Marcador de número de diapositiva"/>
          <p:cNvSpPr>
            <a:spLocks noGrp="1"/>
          </p:cNvSpPr>
          <p:nvPr>
            <p:ph type="sldNum" sz="quarter" idx="12"/>
          </p:nvPr>
        </p:nvSpPr>
        <p:spPr>
          <a:xfrm>
            <a:off x="8217192" y="6556248"/>
            <a:ext cx="365760" cy="301752"/>
          </a:xfrm>
        </p:spPr>
        <p:txBody>
          <a:bodyPr/>
          <a:lstStyle>
            <a:lvl1pPr algn="ctr">
              <a:defRPr sz="900"/>
            </a:lvl1pPr>
          </a:lstStyle>
          <a:p>
            <a:fld id="{9FC84CA3-4917-4006-90EB-B86713DB3A42}" type="slidenum">
              <a:rPr lang="es-ES" smtClean="0"/>
              <a:pPr/>
              <a:t>‹Nº›</a:t>
            </a:fld>
            <a:endParaRPr lang="es-E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1" name="10 Triángulo rectángulo"/>
          <p:cNvSpPr/>
          <p:nvPr/>
        </p:nvSpPr>
        <p:spPr>
          <a:xfrm>
            <a:off x="7034" y="14068"/>
            <a:ext cx="9129932" cy="6836899"/>
          </a:xfrm>
          <a:prstGeom prst="rtTriangle">
            <a:avLst/>
          </a:prstGeom>
          <a:gradFill flip="none" rotWithShape="1">
            <a:gsLst>
              <a:gs pos="0">
                <a:schemeClr val="tx2">
                  <a:alpha val="10000"/>
                </a:schemeClr>
              </a:gs>
              <a:gs pos="70000">
                <a:schemeClr val="tx2">
                  <a:alpha val="8000"/>
                </a:schemeClr>
              </a:gs>
              <a:gs pos="100000">
                <a:schemeClr val="tx2">
                  <a:alpha val="1000"/>
                </a:schemeClr>
              </a:gs>
            </a:gsLst>
            <a:lin ang="8000000" scaled="1"/>
            <a:tileRect/>
          </a:gra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cxnSp>
        <p:nvCxnSpPr>
          <p:cNvPr id="8" name="7 Conector recto"/>
          <p:cNvCxnSpPr/>
          <p:nvPr/>
        </p:nvCxnSpPr>
        <p:spPr>
          <a:xfrm>
            <a:off x="0" y="7034"/>
            <a:ext cx="9136966" cy="6843933"/>
          </a:xfrm>
          <a:prstGeom prst="line">
            <a:avLst/>
          </a:prstGeom>
          <a:noFill/>
          <a:ln w="5000" cap="rnd" cmpd="sng" algn="ctr">
            <a:solidFill>
              <a:schemeClr val="bg2">
                <a:tint val="55000"/>
                <a:satMod val="200000"/>
                <a:alpha val="35000"/>
              </a:schemeClr>
            </a:solidFill>
            <a:prstDash val="solid"/>
          </a:ln>
          <a:effectLst/>
        </p:spPr>
        <p:style>
          <a:lnRef idx="2">
            <a:schemeClr val="accent1"/>
          </a:lnRef>
          <a:fillRef idx="0">
            <a:schemeClr val="accent1"/>
          </a:fillRef>
          <a:effectRef idx="1">
            <a:schemeClr val="accent1"/>
          </a:effectRef>
          <a:fontRef idx="minor">
            <a:schemeClr val="tx1"/>
          </a:fontRef>
        </p:style>
      </p:cxnSp>
      <p:cxnSp>
        <p:nvCxnSpPr>
          <p:cNvPr id="9" name="8 Conector recto"/>
          <p:cNvCxnSpPr/>
          <p:nvPr/>
        </p:nvCxnSpPr>
        <p:spPr>
          <a:xfrm rot="10800000" flipV="1">
            <a:off x="6468794" y="4948410"/>
            <a:ext cx="2672861" cy="1900210"/>
          </a:xfrm>
          <a:prstGeom prst="line">
            <a:avLst/>
          </a:prstGeom>
          <a:noFill/>
          <a:ln w="6000" cap="rnd" cmpd="sng" algn="ctr">
            <a:solidFill>
              <a:schemeClr val="bg2">
                <a:tint val="50000"/>
                <a:satMod val="200000"/>
                <a:alpha val="45000"/>
              </a:schemeClr>
            </a:solidFill>
            <a:prstDash val="solid"/>
          </a:ln>
          <a:effectLst/>
        </p:spPr>
        <p:style>
          <a:lnRef idx="2">
            <a:schemeClr val="accent1"/>
          </a:lnRef>
          <a:fillRef idx="0">
            <a:schemeClr val="accent1"/>
          </a:fillRef>
          <a:effectRef idx="1">
            <a:schemeClr val="accent1"/>
          </a:effectRef>
          <a:fontRef idx="minor">
            <a:schemeClr val="tx1"/>
          </a:fontRef>
        </p:style>
      </p:cxnSp>
      <p:sp>
        <p:nvSpPr>
          <p:cNvPr id="22" name="21 Marcador de título"/>
          <p:cNvSpPr>
            <a:spLocks noGrp="1"/>
          </p:cNvSpPr>
          <p:nvPr>
            <p:ph type="title"/>
          </p:nvPr>
        </p:nvSpPr>
        <p:spPr>
          <a:xfrm>
            <a:off x="457200" y="267494"/>
            <a:ext cx="8229600" cy="1399032"/>
          </a:xfrm>
          <a:prstGeom prst="rect">
            <a:avLst/>
          </a:prstGeom>
        </p:spPr>
        <p:txBody>
          <a:bodyPr vert="horz" anchor="ctr">
            <a:normAutofit/>
          </a:bodyPr>
          <a:lstStyle/>
          <a:p>
            <a:r>
              <a:rPr kumimoji="0" lang="es-ES" smtClean="0"/>
              <a:t>Haga clic para modificar el estilo de título del patrón</a:t>
            </a:r>
            <a:endParaRPr kumimoji="0" lang="en-US"/>
          </a:p>
        </p:txBody>
      </p:sp>
      <p:sp>
        <p:nvSpPr>
          <p:cNvPr id="13" name="12 Marcador de texto"/>
          <p:cNvSpPr>
            <a:spLocks noGrp="1"/>
          </p:cNvSpPr>
          <p:nvPr>
            <p:ph type="body" idx="1"/>
          </p:nvPr>
        </p:nvSpPr>
        <p:spPr>
          <a:xfrm>
            <a:off x="457200" y="1882808"/>
            <a:ext cx="8229600" cy="4572000"/>
          </a:xfrm>
          <a:prstGeom prst="rect">
            <a:avLst/>
          </a:prstGeom>
        </p:spPr>
        <p:txBody>
          <a:bodyPr vert="horz" anchor="t">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4" name="13 Marcador de fecha"/>
          <p:cNvSpPr>
            <a:spLocks noGrp="1"/>
          </p:cNvSpPr>
          <p:nvPr>
            <p:ph type="dt" sz="half" idx="2"/>
          </p:nvPr>
        </p:nvSpPr>
        <p:spPr>
          <a:xfrm>
            <a:off x="4791456" y="6480969"/>
            <a:ext cx="2133600" cy="301752"/>
          </a:xfrm>
          <a:prstGeom prst="rect">
            <a:avLst/>
          </a:prstGeom>
        </p:spPr>
        <p:txBody>
          <a:bodyPr vert="horz" anchor="b"/>
          <a:lstStyle>
            <a:lvl1pPr algn="l" eaLnBrk="1" latinLnBrk="0" hangingPunct="1">
              <a:defRPr kumimoji="0" sz="1000" b="0">
                <a:solidFill>
                  <a:schemeClr val="tx1"/>
                </a:solidFill>
              </a:defRPr>
            </a:lvl1pPr>
          </a:lstStyle>
          <a:p>
            <a:fld id="{0EF0D118-16AF-4B2D-AC0D-644CD00CF1AE}" type="datetimeFigureOut">
              <a:rPr lang="es-ES" smtClean="0"/>
              <a:pPr/>
              <a:t>30/07/2010</a:t>
            </a:fld>
            <a:endParaRPr lang="es-ES"/>
          </a:p>
        </p:txBody>
      </p:sp>
      <p:sp>
        <p:nvSpPr>
          <p:cNvPr id="3" name="2 Marcador de pie de página"/>
          <p:cNvSpPr>
            <a:spLocks noGrp="1"/>
          </p:cNvSpPr>
          <p:nvPr>
            <p:ph type="ftr" sz="quarter" idx="3"/>
          </p:nvPr>
        </p:nvSpPr>
        <p:spPr>
          <a:xfrm>
            <a:off x="457200" y="6481890"/>
            <a:ext cx="4260056" cy="300831"/>
          </a:xfrm>
          <a:prstGeom prst="rect">
            <a:avLst/>
          </a:prstGeom>
        </p:spPr>
        <p:txBody>
          <a:bodyPr vert="horz" anchor="b"/>
          <a:lstStyle>
            <a:lvl1pPr algn="r" eaLnBrk="1" latinLnBrk="0" hangingPunct="1">
              <a:defRPr kumimoji="0" sz="1000">
                <a:solidFill>
                  <a:schemeClr val="tx1"/>
                </a:solidFill>
              </a:defRPr>
            </a:lvl1pPr>
          </a:lstStyle>
          <a:p>
            <a:endParaRPr lang="es-ES"/>
          </a:p>
        </p:txBody>
      </p:sp>
      <p:sp>
        <p:nvSpPr>
          <p:cNvPr id="23" name="22 Marcador de número de diapositiva"/>
          <p:cNvSpPr>
            <a:spLocks noGrp="1"/>
          </p:cNvSpPr>
          <p:nvPr>
            <p:ph type="sldNum" sz="quarter" idx="4"/>
          </p:nvPr>
        </p:nvSpPr>
        <p:spPr>
          <a:xfrm>
            <a:off x="7589520" y="6480969"/>
            <a:ext cx="502920" cy="301752"/>
          </a:xfrm>
          <a:prstGeom prst="rect">
            <a:avLst/>
          </a:prstGeom>
        </p:spPr>
        <p:txBody>
          <a:bodyPr vert="horz" anchor="b"/>
          <a:lstStyle>
            <a:lvl1pPr algn="ctr" eaLnBrk="1" latinLnBrk="0" hangingPunct="1">
              <a:defRPr kumimoji="0" sz="1200">
                <a:solidFill>
                  <a:schemeClr val="tx1"/>
                </a:solidFill>
              </a:defRPr>
            </a:lvl1pPr>
          </a:lstStyle>
          <a:p>
            <a:fld id="{9FC84CA3-4917-4006-90EB-B86713DB3A42}" type="slidenum">
              <a:rPr lang="es-ES" smtClean="0"/>
              <a:pPr/>
              <a:t>‹Nº›</a:t>
            </a:fld>
            <a:endParaRPr lang="es-ES"/>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marL="484632" algn="l" rtl="0" eaLnBrk="1" latinLnBrk="0" hangingPunct="1">
        <a:spcBef>
          <a:spcPct val="0"/>
        </a:spcBef>
        <a:buNone/>
        <a:defRPr kumimoji="0" sz="4200" kern="1200">
          <a:ln w="6350">
            <a:solidFill>
              <a:schemeClr val="accent1">
                <a:shade val="43000"/>
              </a:schemeClr>
            </a:solidFill>
          </a:ln>
          <a:solidFill>
            <a:schemeClr val="accent1">
              <a:tint val="83000"/>
              <a:satMod val="150000"/>
            </a:schemeClr>
          </a:solidFill>
          <a:effectLst>
            <a:outerShdw blurRad="26000" dist="26000" dir="14500000" algn="tl" rotWithShape="0">
              <a:srgbClr val="000000">
                <a:alpha val="40000"/>
              </a:srgbClr>
            </a:outerShdw>
          </a:effectLst>
          <a:latin typeface="+mj-lt"/>
          <a:ea typeface="+mj-ea"/>
          <a:cs typeface="+mj-cs"/>
        </a:defRPr>
      </a:lvl1pPr>
    </p:titleStyle>
    <p:bodyStyle>
      <a:lvl1pPr marL="448056"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822960" indent="-285750" algn="l" rtl="0" eaLnBrk="1" latinLnBrk="0" hangingPunct="1">
        <a:spcBef>
          <a:spcPct val="20000"/>
        </a:spcBef>
        <a:buClr>
          <a:schemeClr val="accent1"/>
        </a:buClr>
        <a:buSzPct val="95000"/>
        <a:buFont typeface="Verdana"/>
        <a:buChar char="›"/>
        <a:defRPr kumimoji="0" sz="2600" kern="1200">
          <a:solidFill>
            <a:schemeClr val="tx1"/>
          </a:solidFill>
          <a:latin typeface="+mn-lt"/>
          <a:ea typeface="+mn-ea"/>
          <a:cs typeface="+mn-cs"/>
        </a:defRPr>
      </a:lvl2pPr>
      <a:lvl3pPr marL="1106424" indent="-228600" algn="l" rtl="0" eaLnBrk="1" latinLnBrk="0" hangingPunct="1">
        <a:spcBef>
          <a:spcPct val="20000"/>
        </a:spcBef>
        <a:buClr>
          <a:schemeClr val="accent1"/>
        </a:buClr>
        <a:buFont typeface="Wingdings 2"/>
        <a:buChar char=""/>
        <a:defRPr kumimoji="0" sz="2400" kern="1200">
          <a:solidFill>
            <a:schemeClr val="tx1"/>
          </a:solidFill>
          <a:latin typeface="+mn-lt"/>
          <a:ea typeface="+mn-ea"/>
          <a:cs typeface="+mn-cs"/>
        </a:defRPr>
      </a:lvl3pPr>
      <a:lvl4pPr marL="1371600" indent="-210312" algn="l" rtl="0" eaLnBrk="1" latinLnBrk="0" hangingPunct="1">
        <a:spcBef>
          <a:spcPct val="20000"/>
        </a:spcBef>
        <a:buClr>
          <a:schemeClr val="accent1"/>
        </a:buClr>
        <a:buFont typeface="Wingdings 2"/>
        <a:buChar char=""/>
        <a:defRPr kumimoji="0" sz="2000" kern="1200">
          <a:solidFill>
            <a:schemeClr val="tx1"/>
          </a:solidFill>
          <a:latin typeface="+mn-lt"/>
          <a:ea typeface="+mn-ea"/>
          <a:cs typeface="+mn-cs"/>
        </a:defRPr>
      </a:lvl4pPr>
      <a:lvl5pPr marL="1600200" indent="-210312" algn="l" rtl="0" eaLnBrk="1" latinLnBrk="0" hangingPunct="1">
        <a:spcBef>
          <a:spcPct val="20000"/>
        </a:spcBef>
        <a:buClr>
          <a:schemeClr val="accent1">
            <a:tint val="75000"/>
          </a:schemeClr>
        </a:buClr>
        <a:buFont typeface="Wingdings 2"/>
        <a:buChar char=""/>
        <a:defRPr kumimoji="0" sz="1900" kern="1200">
          <a:solidFill>
            <a:schemeClr val="tx1"/>
          </a:solidFill>
          <a:latin typeface="+mn-lt"/>
          <a:ea typeface="+mn-ea"/>
          <a:cs typeface="+mn-cs"/>
        </a:defRPr>
      </a:lvl5pPr>
      <a:lvl6pPr marL="1828800" indent="-210312" algn="l" rtl="0" eaLnBrk="1" latinLnBrk="0" hangingPunct="1">
        <a:spcBef>
          <a:spcPct val="20000"/>
        </a:spcBef>
        <a:buClr>
          <a:schemeClr val="accent1">
            <a:tint val="75000"/>
          </a:schemeClr>
        </a:buClr>
        <a:buFont typeface="Wingdings 2"/>
        <a:buChar char=""/>
        <a:defRPr kumimoji="0" sz="1800" kern="1200">
          <a:solidFill>
            <a:schemeClr val="tx1"/>
          </a:solidFill>
          <a:latin typeface="+mn-lt"/>
          <a:ea typeface="+mn-ea"/>
          <a:cs typeface="+mn-cs"/>
        </a:defRPr>
      </a:lvl6pPr>
      <a:lvl7pPr marL="2084832" indent="-210312"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7pPr>
      <a:lvl8pPr marL="22860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8pPr>
      <a:lvl9pPr marL="2514600" indent="-182880" algn="l" rtl="0" eaLnBrk="1" latinLnBrk="0" hangingPunct="1">
        <a:spcBef>
          <a:spcPct val="20000"/>
        </a:spcBef>
        <a:buClr>
          <a:schemeClr val="accent1">
            <a:tint val="75000"/>
          </a:schemeClr>
        </a:buClr>
        <a:buFont typeface="Wingdings 2"/>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lstStyle/>
          <a:p>
            <a:r>
              <a:rPr lang="es-CL" dirty="0" smtClean="0"/>
              <a:t>La Pastoral Juvenil Salesiana</a:t>
            </a:r>
            <a:endParaRPr lang="es-ES" dirty="0"/>
          </a:p>
        </p:txBody>
      </p:sp>
      <p:sp>
        <p:nvSpPr>
          <p:cNvPr id="3" name="2 Subtítulo"/>
          <p:cNvSpPr>
            <a:spLocks noGrp="1"/>
          </p:cNvSpPr>
          <p:nvPr>
            <p:ph type="subTitle" idx="1"/>
          </p:nvPr>
        </p:nvSpPr>
        <p:spPr/>
        <p:txBody>
          <a:bodyPr>
            <a:noAutofit/>
          </a:bodyPr>
          <a:lstStyle/>
          <a:p>
            <a:r>
              <a:rPr lang="es-ES" sz="2400" b="1" dirty="0" smtClean="0"/>
              <a:t>Carta del Rector Mayor</a:t>
            </a:r>
          </a:p>
          <a:p>
            <a:r>
              <a:rPr lang="es-ES" sz="2400" dirty="0" smtClean="0"/>
              <a:t>“</a:t>
            </a:r>
            <a:r>
              <a:rPr lang="es-ES" sz="2400" i="1" dirty="0" smtClean="0"/>
              <a:t>Y le dio lástima de ellos, porque andaban como ovejas sin pastor, y se puso a enseñarles con calma</a:t>
            </a:r>
            <a:r>
              <a:rPr lang="es-ES" sz="2400" dirty="0" smtClean="0"/>
              <a:t>” (Mc 6, 34</a:t>
            </a:r>
            <a:r>
              <a:rPr lang="es-ES" sz="2400" dirty="0" smtClean="0"/>
              <a:t>)</a:t>
            </a:r>
            <a:endParaRPr lang="es-ES" sz="2400" dirty="0" smtClean="0"/>
          </a:p>
        </p:txBody>
      </p:sp>
    </p:spTree>
  </p:cSld>
  <p:clrMapOvr>
    <a:masterClrMapping/>
  </p:clrMapOvr>
  <p:transition>
    <p:wipe dir="d"/>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La </a:t>
            </a:r>
            <a:r>
              <a:rPr lang="es-CL" sz="3200" b="1" dirty="0" smtClean="0"/>
              <a:t>Formación Profesional </a:t>
            </a:r>
            <a:r>
              <a:rPr lang="es-CL" sz="3200" dirty="0" smtClean="0"/>
              <a:t>y la preparación para el trabajo</a:t>
            </a:r>
            <a:endParaRPr lang="es-ES" sz="3200" dirty="0"/>
          </a:p>
        </p:txBody>
      </p:sp>
      <p:sp>
        <p:nvSpPr>
          <p:cNvPr id="3" name="2 Marcador de contenido"/>
          <p:cNvSpPr>
            <a:spLocks noGrp="1"/>
          </p:cNvSpPr>
          <p:nvPr>
            <p:ph idx="1"/>
          </p:nvPr>
        </p:nvSpPr>
        <p:spPr>
          <a:xfrm>
            <a:off x="457200" y="1882808"/>
            <a:ext cx="7901014" cy="4572000"/>
          </a:xfrm>
        </p:spPr>
        <p:txBody>
          <a:bodyPr/>
          <a:lstStyle/>
          <a:p>
            <a:r>
              <a:rPr lang="es-CL" sz="2400" dirty="0" smtClean="0"/>
              <a:t>Desde los </a:t>
            </a:r>
            <a:r>
              <a:rPr lang="es-CL" sz="2400" dirty="0" smtClean="0"/>
              <a:t>inicios, </a:t>
            </a:r>
            <a:r>
              <a:rPr lang="es-CL" sz="2400" dirty="0" smtClean="0"/>
              <a:t>la Congregación ha sido conocida y apreciada por sus centros de formación </a:t>
            </a:r>
            <a:r>
              <a:rPr lang="es-CL" sz="2400" dirty="0" smtClean="0"/>
              <a:t>profesional.</a:t>
            </a:r>
          </a:p>
          <a:p>
            <a:pPr>
              <a:buNone/>
            </a:pPr>
            <a:endParaRPr lang="es-CL" sz="2400" dirty="0" smtClean="0"/>
          </a:p>
          <a:p>
            <a:r>
              <a:rPr lang="es-CL" sz="2400" dirty="0" smtClean="0"/>
              <a:t>180 </a:t>
            </a:r>
            <a:r>
              <a:rPr lang="es-CL" sz="2400" dirty="0" smtClean="0"/>
              <a:t>Escuelas Técnicas, 475 Escuelas Profesionales y 46 </a:t>
            </a:r>
            <a:r>
              <a:rPr lang="es-CL" sz="2400" dirty="0" smtClean="0"/>
              <a:t>agrícolas.</a:t>
            </a:r>
          </a:p>
          <a:p>
            <a:pPr>
              <a:buNone/>
            </a:pPr>
            <a:endParaRPr lang="es-CL" sz="2400" dirty="0" smtClean="0"/>
          </a:p>
          <a:p>
            <a:r>
              <a:rPr lang="es-CL" sz="2400" dirty="0" smtClean="0"/>
              <a:t>Formación profesional no formal, 300 centros con cursos de capacitación.</a:t>
            </a:r>
          </a:p>
          <a:p>
            <a:endParaRPr lang="es-CL" dirty="0" smtClean="0"/>
          </a:p>
          <a:p>
            <a:endParaRPr lang="es-ES" dirty="0"/>
          </a:p>
        </p:txBody>
      </p:sp>
    </p:spTree>
  </p:cSld>
  <p:clrMapOvr>
    <a:masterClrMapping/>
  </p:clrMapOvr>
  <p:transition>
    <p:pull dir="ld"/>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67544" y="260648"/>
            <a:ext cx="7747794" cy="953774"/>
          </a:xfrm>
        </p:spPr>
        <p:txBody>
          <a:bodyPr>
            <a:normAutofit/>
          </a:bodyPr>
          <a:lstStyle/>
          <a:p>
            <a:pPr marL="0"/>
            <a:r>
              <a:rPr lang="es-CL" sz="3200" b="1" dirty="0" smtClean="0"/>
              <a:t>Desafíos</a:t>
            </a:r>
            <a:r>
              <a:rPr lang="es-CL" sz="3200" dirty="0" smtClean="0"/>
              <a:t> de la </a:t>
            </a:r>
            <a:r>
              <a:rPr lang="es-CL" sz="3200" dirty="0" smtClean="0"/>
              <a:t>Formación </a:t>
            </a:r>
            <a:r>
              <a:rPr lang="es-CL" sz="3200" dirty="0" smtClean="0"/>
              <a:t>Profesional</a:t>
            </a:r>
            <a:endParaRPr lang="es-ES" sz="3200" dirty="0"/>
          </a:p>
        </p:txBody>
      </p:sp>
      <p:sp>
        <p:nvSpPr>
          <p:cNvPr id="3" name="2 Marcador de contenido"/>
          <p:cNvSpPr>
            <a:spLocks noGrp="1"/>
          </p:cNvSpPr>
          <p:nvPr>
            <p:ph idx="1"/>
          </p:nvPr>
        </p:nvSpPr>
        <p:spPr>
          <a:xfrm>
            <a:off x="428596" y="1500174"/>
            <a:ext cx="7929618" cy="3714776"/>
          </a:xfrm>
        </p:spPr>
        <p:txBody>
          <a:bodyPr>
            <a:noAutofit/>
          </a:bodyPr>
          <a:lstStyle/>
          <a:p>
            <a:pPr marL="0" indent="0">
              <a:buNone/>
            </a:pPr>
            <a:r>
              <a:rPr lang="es-CL" sz="2400" dirty="0" smtClean="0"/>
              <a:t>1.- Promover la educación integral de los jóvenes (calidad técnica y humana de los jóvenes</a:t>
            </a:r>
            <a:r>
              <a:rPr lang="es-CL" sz="2400" dirty="0" smtClean="0"/>
              <a:t>).</a:t>
            </a:r>
          </a:p>
          <a:p>
            <a:pPr marL="0" indent="0">
              <a:buNone/>
            </a:pPr>
            <a:endParaRPr lang="es-CL" sz="2400" dirty="0" smtClean="0"/>
          </a:p>
          <a:p>
            <a:pPr marL="0" indent="0">
              <a:buNone/>
            </a:pPr>
            <a:r>
              <a:rPr lang="es-CL" sz="2400" dirty="0" smtClean="0"/>
              <a:t>2.- Reforzar los proceso de personalización, personas preparadas en lo técnico pero con capacidad de pensar, curiosas, dotadas de espíritu crítico…los jóvenes desearían una atención mayor de los educadores a su vida</a:t>
            </a:r>
            <a:r>
              <a:rPr lang="es-CL" sz="2400" dirty="0" smtClean="0"/>
              <a:t>.</a:t>
            </a:r>
          </a:p>
          <a:p>
            <a:pPr marL="0" indent="0">
              <a:buNone/>
            </a:pPr>
            <a:endParaRPr lang="es-ES" sz="2400" dirty="0"/>
          </a:p>
        </p:txBody>
      </p:sp>
    </p:spTree>
  </p:cSld>
  <p:clrMapOvr>
    <a:masterClrMapping/>
  </p:clrMapOvr>
  <p:transition>
    <p:pull dir="lu"/>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67544" y="620688"/>
            <a:ext cx="8229600" cy="5094328"/>
          </a:xfrm>
        </p:spPr>
        <p:txBody>
          <a:bodyPr>
            <a:normAutofit/>
          </a:bodyPr>
          <a:lstStyle/>
          <a:p>
            <a:pPr marL="0" indent="0">
              <a:buNone/>
            </a:pPr>
            <a:r>
              <a:rPr lang="es-CL" sz="2000" dirty="0" smtClean="0"/>
              <a:t>3.- </a:t>
            </a:r>
            <a:r>
              <a:rPr lang="es-CL" sz="2400" dirty="0" smtClean="0"/>
              <a:t>Formación social sistemática y profunda, que asegure más solidaridad y un compromiso con la justicia (CG23: Dimensión social de la caridad).</a:t>
            </a:r>
          </a:p>
          <a:p>
            <a:pPr marL="0" indent="0">
              <a:buNone/>
            </a:pPr>
            <a:r>
              <a:rPr lang="es-CL" sz="2400" dirty="0" smtClean="0"/>
              <a:t>Elementos que no deberían faltar:</a:t>
            </a:r>
          </a:p>
          <a:p>
            <a:pPr marL="265176" lvl="3" indent="0"/>
            <a:r>
              <a:rPr lang="es-CL" dirty="0" smtClean="0"/>
              <a:t>Un conocimiento de la realidad socio-política.</a:t>
            </a:r>
          </a:p>
          <a:p>
            <a:pPr marL="265176" lvl="3" indent="0"/>
            <a:r>
              <a:rPr lang="es-CL" dirty="0" smtClean="0"/>
              <a:t>Una presentación de la enseñanza de la Iglesia.</a:t>
            </a:r>
          </a:p>
          <a:p>
            <a:pPr marL="265176" lvl="3" indent="0"/>
            <a:r>
              <a:rPr lang="es-CL" dirty="0" smtClean="0"/>
              <a:t>Introducir a los jóvenes en situaciones que exijan solidaridad, sobre todo en el mundo del trabajo juvenil.</a:t>
            </a:r>
            <a:endParaRPr lang="es-ES" dirty="0" smtClean="0"/>
          </a:p>
          <a:p>
            <a:pPr marL="0" indent="0">
              <a:buNone/>
            </a:pPr>
            <a:endParaRPr lang="es-CL" sz="2400" dirty="0" smtClean="0"/>
          </a:p>
          <a:p>
            <a:pPr marL="0" indent="0">
              <a:buNone/>
            </a:pPr>
            <a:r>
              <a:rPr lang="es-CL" sz="2400" dirty="0" smtClean="0"/>
              <a:t>4</a:t>
            </a:r>
            <a:r>
              <a:rPr lang="es-CL" sz="2400" dirty="0" smtClean="0"/>
              <a:t>.- Propuesta educativa la pedagogía del trabajo como elemento importante en una formación humana integral, superando una pedagogía demasiado intelectual y selectiva. </a:t>
            </a:r>
            <a:endParaRPr lang="es-ES" sz="2400" dirty="0"/>
          </a:p>
        </p:txBody>
      </p:sp>
    </p:spTree>
  </p:cSld>
  <p:clrMapOvr>
    <a:masterClrMapping/>
  </p:clrMapOvr>
  <p:transition>
    <p:pull dir="rd"/>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pPr marL="0"/>
            <a:r>
              <a:rPr lang="es-CL" sz="3200" dirty="0" smtClean="0"/>
              <a:t>Proceso de evangelización insertado en la dinámica educativa y laboral </a:t>
            </a:r>
            <a:endParaRPr lang="es-ES" sz="3200" dirty="0"/>
          </a:p>
        </p:txBody>
      </p:sp>
      <p:sp>
        <p:nvSpPr>
          <p:cNvPr id="3" name="2 Marcador de contenido"/>
          <p:cNvSpPr>
            <a:spLocks noGrp="1"/>
          </p:cNvSpPr>
          <p:nvPr>
            <p:ph idx="1"/>
          </p:nvPr>
        </p:nvSpPr>
        <p:spPr>
          <a:xfrm>
            <a:off x="457200" y="1882808"/>
            <a:ext cx="7972452" cy="3903646"/>
          </a:xfrm>
        </p:spPr>
        <p:txBody>
          <a:bodyPr>
            <a:normAutofit/>
          </a:bodyPr>
          <a:lstStyle/>
          <a:p>
            <a:r>
              <a:rPr lang="es-CL" sz="2400" dirty="0" smtClean="0"/>
              <a:t>Visión humanista y evangélica de la realidad social.</a:t>
            </a:r>
          </a:p>
          <a:p>
            <a:r>
              <a:rPr lang="es-CL" sz="2400" dirty="0" smtClean="0"/>
              <a:t>Proponer experiencias espirituales y de apertura a Dios.</a:t>
            </a:r>
          </a:p>
          <a:p>
            <a:r>
              <a:rPr lang="es-CL" sz="2400" dirty="0" smtClean="0"/>
              <a:t>Ofrecer experiencias de servicio gratuito y solidario.</a:t>
            </a:r>
          </a:p>
          <a:p>
            <a:r>
              <a:rPr lang="es-CL" sz="2400" dirty="0" smtClean="0"/>
              <a:t>Momentos explícitos de evangelización</a:t>
            </a:r>
          </a:p>
          <a:p>
            <a:r>
              <a:rPr lang="es-CL" sz="2400" dirty="0" smtClean="0"/>
              <a:t>Unirse a las iniciativas pastorales de la Iglesia</a:t>
            </a:r>
            <a:endParaRPr lang="es-ES" sz="2400" dirty="0"/>
          </a:p>
        </p:txBody>
      </p:sp>
    </p:spTree>
  </p:cSld>
  <p:clrMapOvr>
    <a:masterClrMapping/>
  </p:clrMapOvr>
  <p:transition>
    <p:pull dir="ru"/>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395536" y="620688"/>
            <a:ext cx="8229600" cy="4880014"/>
          </a:xfrm>
        </p:spPr>
        <p:txBody>
          <a:bodyPr>
            <a:noAutofit/>
          </a:bodyPr>
          <a:lstStyle/>
          <a:p>
            <a:r>
              <a:rPr lang="es-CL" sz="2800" dirty="0" smtClean="0"/>
              <a:t>La calidad y eficacia de la formación será la facilidad con que encuentran trabajo los alumnos.</a:t>
            </a:r>
          </a:p>
          <a:p>
            <a:pPr lvl="2"/>
            <a:r>
              <a:rPr lang="es-CL" dirty="0" smtClean="0"/>
              <a:t>Se requiere una estrecha relación con el mundo de la industria y de las empresas.</a:t>
            </a:r>
          </a:p>
          <a:p>
            <a:pPr lvl="2"/>
            <a:r>
              <a:rPr lang="es-CL" dirty="0" smtClean="0"/>
              <a:t>Pueden tener una gran importancia los antiguos alumnos.</a:t>
            </a:r>
          </a:p>
          <a:p>
            <a:pPr lvl="2"/>
            <a:r>
              <a:rPr lang="es-CL" dirty="0" smtClean="0"/>
              <a:t>Escuelas técnicas que están en la vanguardia.</a:t>
            </a:r>
          </a:p>
          <a:p>
            <a:pPr lvl="2"/>
            <a:r>
              <a:rPr lang="es-CL" dirty="0" smtClean="0"/>
              <a:t>Favoreciendo intercambios de experiencias, proyectos, recursos, buscando juntos caminos e iniciativas.</a:t>
            </a:r>
          </a:p>
          <a:p>
            <a:pPr lvl="2"/>
            <a:endParaRPr lang="es-ES" dirty="0"/>
          </a:p>
        </p:txBody>
      </p:sp>
    </p:spTree>
  </p:cSld>
  <p:clrMapOvr>
    <a:masterClrMapping/>
  </p:clrMapOvr>
  <p:transition>
    <p:zoom dir="in"/>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El mundo de </a:t>
            </a:r>
            <a:r>
              <a:rPr lang="es-CL" sz="3200" b="1" dirty="0" smtClean="0"/>
              <a:t>la Universidad</a:t>
            </a:r>
            <a:endParaRPr lang="es-ES" sz="3200" b="1" dirty="0"/>
          </a:p>
        </p:txBody>
      </p:sp>
      <p:sp>
        <p:nvSpPr>
          <p:cNvPr id="3" name="2 Marcador de contenido"/>
          <p:cNvSpPr>
            <a:spLocks noGrp="1"/>
          </p:cNvSpPr>
          <p:nvPr>
            <p:ph idx="1"/>
          </p:nvPr>
        </p:nvSpPr>
        <p:spPr>
          <a:xfrm>
            <a:off x="214282" y="1882808"/>
            <a:ext cx="8472518" cy="4189398"/>
          </a:xfrm>
        </p:spPr>
        <p:txBody>
          <a:bodyPr>
            <a:noAutofit/>
          </a:bodyPr>
          <a:lstStyle/>
          <a:p>
            <a:r>
              <a:rPr lang="es-CL" sz="2400" dirty="0" smtClean="0"/>
              <a:t>El Dicasterío de la PJ asumió en este sexenio la animación de las Instituciones Universitarias Salesianas (IUS), con un programa de tres objetivos:</a:t>
            </a:r>
          </a:p>
          <a:p>
            <a:pPr marL="1371600" lvl="2" indent="-457200">
              <a:buFont typeface="+mj-lt"/>
              <a:buAutoNum type="arabicPeriod"/>
            </a:pPr>
            <a:r>
              <a:rPr lang="es-CL" dirty="0" smtClean="0"/>
              <a:t>La formación del </a:t>
            </a:r>
            <a:r>
              <a:rPr lang="es-CL" dirty="0" smtClean="0"/>
              <a:t>personal, </a:t>
            </a:r>
            <a:r>
              <a:rPr lang="es-CL" dirty="0" smtClean="0"/>
              <a:t>curso virtual “Aprendizaje cooperativo y tecnologías de educación en la universidad, en estilo salesiano” (CVI).</a:t>
            </a:r>
          </a:p>
          <a:p>
            <a:pPr marL="1371600" lvl="2" indent="-457200">
              <a:buFont typeface="+mj-lt"/>
              <a:buAutoNum type="arabicPeriod"/>
            </a:pPr>
            <a:r>
              <a:rPr lang="es-CL" dirty="0" smtClean="0"/>
              <a:t>Asegurar los fundamentos  de las instituciones según el CFR:  La Carta de Navegación, Los recursos humanos y </a:t>
            </a:r>
            <a:r>
              <a:rPr lang="es-CL" dirty="0" smtClean="0"/>
              <a:t>los </a:t>
            </a:r>
            <a:r>
              <a:rPr lang="es-CL" dirty="0" smtClean="0"/>
              <a:t>recursos económicos. </a:t>
            </a:r>
          </a:p>
          <a:p>
            <a:pPr lvl="2"/>
            <a:endParaRPr lang="es-ES" dirty="0"/>
          </a:p>
        </p:txBody>
      </p:sp>
    </p:spTree>
  </p:cSld>
  <p:clrMapOvr>
    <a:masterClrMapping/>
  </p:clrMapOvr>
  <p:transition>
    <p:zoom/>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67544" y="764704"/>
            <a:ext cx="8229600" cy="3521551"/>
          </a:xfrm>
        </p:spPr>
        <p:txBody>
          <a:bodyPr>
            <a:normAutofit/>
          </a:bodyPr>
          <a:lstStyle/>
          <a:p>
            <a:pPr>
              <a:buNone/>
            </a:pPr>
            <a:r>
              <a:rPr lang="es-CL" sz="3200" dirty="0" smtClean="0"/>
              <a:t>3 </a:t>
            </a:r>
            <a:r>
              <a:rPr lang="es-CL" sz="3200" dirty="0" smtClean="0"/>
              <a:t>objetivos:</a:t>
            </a:r>
          </a:p>
          <a:p>
            <a:r>
              <a:rPr lang="es-CL" sz="2400" dirty="0" smtClean="0"/>
              <a:t>promover </a:t>
            </a:r>
            <a:r>
              <a:rPr lang="es-CL" sz="2400" dirty="0" smtClean="0"/>
              <a:t>relaciones sectoriales entre las IUS</a:t>
            </a:r>
            <a:r>
              <a:rPr lang="es-CL" sz="2400" dirty="0" smtClean="0"/>
              <a:t>,</a:t>
            </a:r>
          </a:p>
          <a:p>
            <a:r>
              <a:rPr lang="es-CL" sz="2400" dirty="0" smtClean="0"/>
              <a:t>una </a:t>
            </a:r>
            <a:r>
              <a:rPr lang="es-CL" sz="2400" dirty="0" smtClean="0"/>
              <a:t>verdadera comunidad científica en trono a proyectos compartidos</a:t>
            </a:r>
            <a:r>
              <a:rPr lang="es-CL" sz="2400" dirty="0" smtClean="0"/>
              <a:t>,</a:t>
            </a:r>
          </a:p>
          <a:p>
            <a:r>
              <a:rPr lang="es-CL" sz="2400" dirty="0" smtClean="0"/>
              <a:t>plataformas </a:t>
            </a:r>
            <a:r>
              <a:rPr lang="es-CL" sz="2400" dirty="0" smtClean="0"/>
              <a:t>humanas que compartes la </a:t>
            </a:r>
            <a:r>
              <a:rPr lang="es-CL" sz="2400" dirty="0" smtClean="0"/>
              <a:t>misión.</a:t>
            </a:r>
            <a:endParaRPr lang="es-ES" sz="2400" dirty="0"/>
          </a:p>
        </p:txBody>
      </p:sp>
    </p:spTree>
  </p:cSld>
  <p:clrMapOvr>
    <a:masterClrMapping/>
  </p:clrMapOvr>
  <p:transition>
    <p:wheel spokes="1"/>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pPr marL="0"/>
            <a:r>
              <a:rPr lang="es-CL" sz="3200" dirty="0" smtClean="0">
                <a:effectLst/>
              </a:rPr>
              <a:t>La </a:t>
            </a:r>
            <a:r>
              <a:rPr lang="es-CL" sz="3200" b="1" dirty="0" smtClean="0">
                <a:effectLst/>
              </a:rPr>
              <a:t>marginación </a:t>
            </a:r>
            <a:r>
              <a:rPr lang="es-CL" sz="3200" b="1" dirty="0" smtClean="0">
                <a:effectLst/>
              </a:rPr>
              <a:t>juvenil </a:t>
            </a:r>
            <a:endParaRPr lang="es-ES" sz="3200" b="1" dirty="0">
              <a:effectLst/>
            </a:endParaRPr>
          </a:p>
        </p:txBody>
      </p:sp>
      <p:sp>
        <p:nvSpPr>
          <p:cNvPr id="3" name="2 Marcador de contenido"/>
          <p:cNvSpPr>
            <a:spLocks noGrp="1"/>
          </p:cNvSpPr>
          <p:nvPr>
            <p:ph idx="1"/>
          </p:nvPr>
        </p:nvSpPr>
        <p:spPr>
          <a:xfrm>
            <a:off x="457200" y="1882808"/>
            <a:ext cx="8229600" cy="3903646"/>
          </a:xfrm>
        </p:spPr>
        <p:txBody>
          <a:bodyPr>
            <a:noAutofit/>
          </a:bodyPr>
          <a:lstStyle/>
          <a:p>
            <a:r>
              <a:rPr lang="es-CL" sz="2400" dirty="0" smtClean="0"/>
              <a:t>La atención de los jóvenes en riesgo una característica de la pastoral salesiana.</a:t>
            </a:r>
          </a:p>
          <a:p>
            <a:r>
              <a:rPr lang="es-CL" sz="2400" dirty="0" smtClean="0"/>
              <a:t>Nuevas pobrezas y nuevas formas de marginación-exclusión social.</a:t>
            </a:r>
          </a:p>
          <a:p>
            <a:r>
              <a:rPr lang="es-CL" sz="2400" dirty="0" smtClean="0"/>
              <a:t>El aspecto más preocupante es el desarrollo de una mentalidad o forma de plantear la </a:t>
            </a:r>
            <a:r>
              <a:rPr lang="es-CL" sz="2400" dirty="0" smtClean="0"/>
              <a:t>vida </a:t>
            </a:r>
            <a:r>
              <a:rPr lang="es-CL" sz="2400" dirty="0" smtClean="0"/>
              <a:t>que genera más marginación, pobreza.</a:t>
            </a:r>
          </a:p>
          <a:p>
            <a:r>
              <a:rPr lang="es-CL" sz="2400" dirty="0" smtClean="0"/>
              <a:t>En las Inspectorías ha crecido la sensibilidad y el compromiso. </a:t>
            </a:r>
            <a:endParaRPr lang="es-ES" sz="2400" dirty="0"/>
          </a:p>
        </p:txBody>
      </p:sp>
    </p:spTree>
  </p:cSld>
  <p:clrMapOvr>
    <a:masterClrMapping/>
  </p:clrMapOvr>
  <p:transition>
    <p:wheel spokes="2"/>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Otras presencias y formas ligeras de servicio a los jóvenes:</a:t>
            </a:r>
            <a:endParaRPr lang="es-ES" sz="3200" dirty="0"/>
          </a:p>
        </p:txBody>
      </p:sp>
      <p:sp>
        <p:nvSpPr>
          <p:cNvPr id="3" name="2 Marcador de contenido"/>
          <p:cNvSpPr>
            <a:spLocks noGrp="1"/>
          </p:cNvSpPr>
          <p:nvPr>
            <p:ph idx="1"/>
          </p:nvPr>
        </p:nvSpPr>
        <p:spPr/>
        <p:txBody>
          <a:bodyPr/>
          <a:lstStyle/>
          <a:p>
            <a:r>
              <a:rPr lang="es-CL" dirty="0" smtClean="0"/>
              <a:t>En la sociedad compleja y pluralista asistimos a la aparición de nuevos lugares de educación de la juventud.</a:t>
            </a:r>
          </a:p>
          <a:p>
            <a:endParaRPr lang="es-ES" dirty="0"/>
          </a:p>
        </p:txBody>
      </p:sp>
    </p:spTree>
  </p:cSld>
  <p:clrMapOvr>
    <a:masterClrMapping/>
  </p:clrMapOvr>
  <p:transition>
    <p:wheel spokes="3"/>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effectLst/>
              </a:rPr>
              <a:t>1. El </a:t>
            </a:r>
            <a:r>
              <a:rPr lang="es-CL" sz="3200" b="1" dirty="0" smtClean="0">
                <a:effectLst/>
              </a:rPr>
              <a:t>Movimiento Juvenil Salesiano</a:t>
            </a:r>
            <a:endParaRPr lang="es-ES" sz="3200" b="1" dirty="0">
              <a:effectLst/>
            </a:endParaRPr>
          </a:p>
        </p:txBody>
      </p:sp>
      <p:sp>
        <p:nvSpPr>
          <p:cNvPr id="3" name="2 Marcador de contenido"/>
          <p:cNvSpPr>
            <a:spLocks noGrp="1"/>
          </p:cNvSpPr>
          <p:nvPr>
            <p:ph idx="1"/>
          </p:nvPr>
        </p:nvSpPr>
        <p:spPr>
          <a:xfrm>
            <a:off x="457200" y="1882808"/>
            <a:ext cx="7615262" cy="3832208"/>
          </a:xfrm>
        </p:spPr>
        <p:txBody>
          <a:bodyPr/>
          <a:lstStyle/>
          <a:p>
            <a:r>
              <a:rPr lang="es-CL" sz="2400" dirty="0" smtClean="0"/>
              <a:t>Un movimiento con carácter educativo, ofrecido a los jóvenes para hacerles protagonistas de su crecimiento humano y cristiano</a:t>
            </a:r>
            <a:r>
              <a:rPr lang="es-CL" sz="2400" dirty="0" smtClean="0"/>
              <a:t>.</a:t>
            </a:r>
          </a:p>
          <a:p>
            <a:pPr>
              <a:buNone/>
            </a:pPr>
            <a:endParaRPr lang="es-CL" sz="2400" dirty="0" smtClean="0"/>
          </a:p>
          <a:p>
            <a:r>
              <a:rPr lang="es-CL" sz="2400" dirty="0" smtClean="0"/>
              <a:t>Los grupos y las asociaciones juveniles, manteniendo su autonomía, se reconocen en la espiritualidad y la pedagogía salesiana son MJS</a:t>
            </a:r>
            <a:r>
              <a:rPr lang="es-CL" sz="2400" dirty="0" smtClean="0"/>
              <a:t>.</a:t>
            </a:r>
            <a:endParaRPr lang="es-CL" sz="2400" dirty="0" smtClean="0"/>
          </a:p>
        </p:txBody>
      </p:sp>
    </p:spTree>
  </p:cSld>
  <p:clrMapOvr>
    <a:masterClrMapping/>
  </p:clrMapOvr>
  <p:transition>
    <p:wheel/>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81000" y="414340"/>
            <a:ext cx="6905644" cy="1585900"/>
          </a:xfrm>
        </p:spPr>
        <p:txBody>
          <a:bodyPr>
            <a:noAutofit/>
          </a:bodyPr>
          <a:lstStyle/>
          <a:p>
            <a:r>
              <a:rPr lang="es-CL" sz="3200" dirty="0" smtClean="0"/>
              <a:t>Capítulo 3:</a:t>
            </a:r>
            <a:br>
              <a:rPr lang="es-CL" sz="3200" dirty="0" smtClean="0"/>
            </a:br>
            <a:r>
              <a:rPr lang="es-CL" sz="3200" dirty="0" smtClean="0"/>
              <a:t>Los </a:t>
            </a:r>
            <a:r>
              <a:rPr lang="es-CL" sz="3200" dirty="0" smtClean="0"/>
              <a:t>diversos sectores </a:t>
            </a:r>
            <a:r>
              <a:rPr lang="es-CL" sz="3200" dirty="0" smtClean="0"/>
              <a:t/>
            </a:r>
            <a:br>
              <a:rPr lang="es-CL" sz="3200" dirty="0" smtClean="0"/>
            </a:br>
            <a:r>
              <a:rPr lang="es-CL" sz="3200" dirty="0" smtClean="0"/>
              <a:t>de </a:t>
            </a:r>
            <a:r>
              <a:rPr lang="es-CL" sz="3200" dirty="0" smtClean="0"/>
              <a:t>la Pastoral Juvenil Salesiana</a:t>
            </a:r>
            <a:endParaRPr lang="es-ES" sz="3200" dirty="0"/>
          </a:p>
        </p:txBody>
      </p:sp>
      <p:sp>
        <p:nvSpPr>
          <p:cNvPr id="3" name="2 Subtítulo"/>
          <p:cNvSpPr>
            <a:spLocks noGrp="1"/>
          </p:cNvSpPr>
          <p:nvPr>
            <p:ph type="body" idx="1"/>
          </p:nvPr>
        </p:nvSpPr>
        <p:spPr>
          <a:xfrm>
            <a:off x="381000" y="2143132"/>
            <a:ext cx="6334140" cy="928678"/>
          </a:xfrm>
        </p:spPr>
        <p:txBody>
          <a:bodyPr>
            <a:normAutofit/>
          </a:bodyPr>
          <a:lstStyle/>
          <a:p>
            <a:r>
              <a:rPr lang="es-CL" dirty="0" smtClean="0"/>
              <a:t>La PJ se realiza en una pluralidad de obras y servicios </a:t>
            </a:r>
            <a:r>
              <a:rPr lang="es-CL" dirty="0" smtClean="0"/>
              <a:t>que manifiestan </a:t>
            </a:r>
            <a:r>
              <a:rPr lang="es-CL" dirty="0" smtClean="0"/>
              <a:t>su unidad y su riqueza. </a:t>
            </a:r>
            <a:endParaRPr lang="es-ES" dirty="0"/>
          </a:p>
        </p:txBody>
      </p:sp>
    </p:spTree>
  </p:cSld>
  <p:clrMapOvr>
    <a:masterClrMapping/>
  </p:clrMapOvr>
  <p:transition>
    <p:wipe/>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“Forum mundial” 2000 MJS</a:t>
            </a:r>
            <a:endParaRPr lang="es-ES" sz="3200" dirty="0"/>
          </a:p>
        </p:txBody>
      </p:sp>
      <p:sp>
        <p:nvSpPr>
          <p:cNvPr id="3" name="2 Marcador de contenido"/>
          <p:cNvSpPr>
            <a:spLocks noGrp="1"/>
          </p:cNvSpPr>
          <p:nvPr>
            <p:ph idx="1"/>
          </p:nvPr>
        </p:nvSpPr>
        <p:spPr/>
        <p:txBody>
          <a:bodyPr>
            <a:noAutofit/>
          </a:bodyPr>
          <a:lstStyle/>
          <a:p>
            <a:pPr>
              <a:spcBef>
                <a:spcPts val="0"/>
              </a:spcBef>
              <a:spcAft>
                <a:spcPts val="1200"/>
              </a:spcAft>
            </a:pPr>
            <a:r>
              <a:rPr lang="es-CL" sz="2400" dirty="0" smtClean="0"/>
              <a:t>Mensaje del Rector Mayor objeto de estudio.</a:t>
            </a:r>
          </a:p>
          <a:p>
            <a:pPr>
              <a:spcBef>
                <a:spcPts val="0"/>
              </a:spcBef>
              <a:spcAft>
                <a:spcPts val="1200"/>
              </a:spcAft>
            </a:pPr>
            <a:r>
              <a:rPr lang="es-CL" sz="2400" dirty="0" smtClean="0"/>
              <a:t>Identidad del MJS, Carta de Identidad.</a:t>
            </a:r>
          </a:p>
          <a:p>
            <a:pPr>
              <a:spcBef>
                <a:spcPts val="0"/>
              </a:spcBef>
              <a:spcAft>
                <a:spcPts val="1200"/>
              </a:spcAft>
            </a:pPr>
            <a:r>
              <a:rPr lang="es-CL" sz="2400" dirty="0" smtClean="0"/>
              <a:t>Coordinaciones inspectoriales o interinspectoriales.</a:t>
            </a:r>
          </a:p>
          <a:p>
            <a:pPr>
              <a:spcBef>
                <a:spcPts val="0"/>
              </a:spcBef>
              <a:spcAft>
                <a:spcPts val="1200"/>
              </a:spcAft>
            </a:pPr>
            <a:r>
              <a:rPr lang="es-CL" sz="2400" dirty="0" smtClean="0"/>
              <a:t>Encuentros inspectoriales o interinspectoriales</a:t>
            </a:r>
          </a:p>
          <a:p>
            <a:pPr>
              <a:spcBef>
                <a:spcPts val="0"/>
              </a:spcBef>
              <a:spcAft>
                <a:spcPts val="1200"/>
              </a:spcAft>
            </a:pPr>
            <a:r>
              <a:rPr lang="es-CL" sz="2400" dirty="0" smtClean="0"/>
              <a:t>Formación sistemática y profunda.</a:t>
            </a:r>
          </a:p>
          <a:p>
            <a:pPr>
              <a:spcBef>
                <a:spcPts val="0"/>
              </a:spcBef>
              <a:spcAft>
                <a:spcPts val="1200"/>
              </a:spcAft>
            </a:pPr>
            <a:r>
              <a:rPr lang="es-CL" sz="2400" dirty="0" smtClean="0"/>
              <a:t>Presencia mayor del MJS en las Iglesias locales</a:t>
            </a:r>
          </a:p>
          <a:p>
            <a:pPr>
              <a:spcBef>
                <a:spcPts val="0"/>
              </a:spcBef>
              <a:spcAft>
                <a:spcPts val="1200"/>
              </a:spcAft>
            </a:pPr>
            <a:r>
              <a:rPr lang="es-CL" sz="2400" dirty="0" smtClean="0"/>
              <a:t>El MJS una realidad prometedora que exige formación y acompañamiento personal.</a:t>
            </a:r>
          </a:p>
          <a:p>
            <a:endParaRPr lang="es-ES" dirty="0"/>
          </a:p>
        </p:txBody>
      </p:sp>
    </p:spTree>
  </p:cSld>
  <p:clrMapOvr>
    <a:masterClrMapping/>
  </p:clrMapOvr>
  <p:transition>
    <p:wheel spokes="8"/>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67494"/>
            <a:ext cx="3686172" cy="1089804"/>
          </a:xfrm>
        </p:spPr>
        <p:txBody>
          <a:bodyPr>
            <a:normAutofit/>
          </a:bodyPr>
          <a:lstStyle/>
          <a:p>
            <a:pPr marL="0"/>
            <a:r>
              <a:rPr lang="es-CL" sz="3200" dirty="0" smtClean="0">
                <a:effectLst/>
              </a:rPr>
              <a:t>2. El </a:t>
            </a:r>
            <a:r>
              <a:rPr lang="es-CL" sz="3200" b="1" dirty="0" smtClean="0">
                <a:effectLst/>
              </a:rPr>
              <a:t>Voluntariado</a:t>
            </a:r>
            <a:endParaRPr lang="es-ES" sz="3200" b="1" dirty="0">
              <a:effectLst/>
            </a:endParaRPr>
          </a:p>
        </p:txBody>
      </p:sp>
      <p:sp>
        <p:nvSpPr>
          <p:cNvPr id="3" name="2 Marcador de contenido"/>
          <p:cNvSpPr>
            <a:spLocks noGrp="1"/>
          </p:cNvSpPr>
          <p:nvPr>
            <p:ph idx="1"/>
          </p:nvPr>
        </p:nvSpPr>
        <p:spPr>
          <a:xfrm>
            <a:off x="457200" y="1882808"/>
            <a:ext cx="8043890" cy="4572000"/>
          </a:xfrm>
        </p:spPr>
        <p:txBody>
          <a:bodyPr>
            <a:noAutofit/>
          </a:bodyPr>
          <a:lstStyle/>
          <a:p>
            <a:r>
              <a:rPr lang="es-CL" sz="2400" dirty="0" smtClean="0"/>
              <a:t>El CG 24 </a:t>
            </a:r>
            <a:r>
              <a:rPr lang="es-CL" sz="2400" dirty="0" smtClean="0"/>
              <a:t>lo ha </a:t>
            </a:r>
            <a:r>
              <a:rPr lang="es-CL" sz="2400" dirty="0" smtClean="0"/>
              <a:t>reconocido como un nuevo estilo de apertura al otro, sobre todo en el campo de la pobreza y de la marginación y una salida vocacional significativa.</a:t>
            </a:r>
          </a:p>
          <a:p>
            <a:r>
              <a:rPr lang="es-CL" sz="2400" dirty="0" smtClean="0"/>
              <a:t>En algunas </a:t>
            </a:r>
            <a:r>
              <a:rPr lang="es-CL" sz="2400" dirty="0" smtClean="0"/>
              <a:t>regiones </a:t>
            </a:r>
            <a:r>
              <a:rPr lang="es-CL" sz="2400" dirty="0" smtClean="0"/>
              <a:t>se desarrolla el voluntariado local o nacional, tanto misionero </a:t>
            </a:r>
            <a:r>
              <a:rPr lang="es-CL" sz="2400" dirty="0" smtClean="0"/>
              <a:t>como </a:t>
            </a:r>
            <a:r>
              <a:rPr lang="es-CL" sz="2400" dirty="0" smtClean="0"/>
              <a:t>social o vocacional.</a:t>
            </a:r>
          </a:p>
          <a:p>
            <a:r>
              <a:rPr lang="es-CL" sz="2400" dirty="0" smtClean="0"/>
              <a:t>Los Dicasteríos de la PJ y Misiones han reelaborado un documento sobre el “Voluntariado en la misión salesiana</a:t>
            </a:r>
            <a:r>
              <a:rPr lang="es-CL" sz="2400" dirty="0" smtClean="0"/>
              <a:t>”.</a:t>
            </a:r>
            <a:endParaRPr lang="es-ES" sz="2400" dirty="0"/>
          </a:p>
        </p:txBody>
      </p:sp>
    </p:spTree>
  </p:cSld>
  <p:clrMapOvr>
    <a:masterClrMapping/>
  </p:clrMapOvr>
  <p:transition>
    <p:split dir="in"/>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57158" y="267494"/>
            <a:ext cx="6286544" cy="946928"/>
          </a:xfrm>
        </p:spPr>
        <p:txBody>
          <a:bodyPr>
            <a:normAutofit/>
          </a:bodyPr>
          <a:lstStyle/>
          <a:p>
            <a:pPr marL="0"/>
            <a:r>
              <a:rPr lang="es-CL" sz="3200" b="1" dirty="0" smtClean="0"/>
              <a:t>Oratorios </a:t>
            </a:r>
            <a:r>
              <a:rPr lang="es-CL" sz="3200" b="1" dirty="0" smtClean="0"/>
              <a:t>y Centros </a:t>
            </a:r>
            <a:r>
              <a:rPr lang="es-CL" sz="3200" b="1" dirty="0" smtClean="0"/>
              <a:t>Juveniles</a:t>
            </a:r>
            <a:r>
              <a:rPr lang="es-CL" sz="3200" dirty="0" smtClean="0"/>
              <a:t>:</a:t>
            </a:r>
            <a:endParaRPr lang="es-ES" sz="3200" dirty="0"/>
          </a:p>
        </p:txBody>
      </p:sp>
      <p:sp>
        <p:nvSpPr>
          <p:cNvPr id="3" name="2 Marcador de contenido"/>
          <p:cNvSpPr>
            <a:spLocks noGrp="1"/>
          </p:cNvSpPr>
          <p:nvPr>
            <p:ph idx="1"/>
          </p:nvPr>
        </p:nvSpPr>
        <p:spPr>
          <a:xfrm>
            <a:off x="457200" y="1268760"/>
            <a:ext cx="8115328" cy="4857403"/>
          </a:xfrm>
        </p:spPr>
        <p:txBody>
          <a:bodyPr>
            <a:noAutofit/>
          </a:bodyPr>
          <a:lstStyle/>
          <a:p>
            <a:r>
              <a:rPr lang="es-CL" sz="2400" dirty="0" smtClean="0"/>
              <a:t>El Oratorio está en el origen y constituye el prototipo de toda obra salesiana, la primera forma de presencia.</a:t>
            </a:r>
          </a:p>
          <a:p>
            <a:r>
              <a:rPr lang="es-CL" sz="2400" dirty="0" smtClean="0"/>
              <a:t>2007: </a:t>
            </a:r>
            <a:r>
              <a:rPr lang="es-CL" sz="2400" dirty="0" smtClean="0"/>
              <a:t>635 Oratorios, 529 Centros Juveniles.</a:t>
            </a:r>
          </a:p>
          <a:p>
            <a:r>
              <a:rPr lang="es-CL" sz="2400" dirty="0" smtClean="0"/>
              <a:t>Ofrece múltiple posibilidades de contacto, lúdico-recreativo, pero tiene el riesgo de la disminución de lo educativo-formativo.</a:t>
            </a:r>
          </a:p>
          <a:p>
            <a:r>
              <a:rPr lang="es-CL" sz="2400" dirty="0" smtClean="0"/>
              <a:t>Un Oratorio con apertura a todos los jóvenes especialmente los más pobres o en riesgo.</a:t>
            </a:r>
          </a:p>
          <a:p>
            <a:r>
              <a:rPr lang="es-CL" sz="2400" dirty="0" smtClean="0"/>
              <a:t>El Oratorio una auténtica </a:t>
            </a:r>
            <a:r>
              <a:rPr lang="es-CL" sz="2400" dirty="0" smtClean="0"/>
              <a:t>CEP, </a:t>
            </a:r>
            <a:r>
              <a:rPr lang="es-CL" sz="2400" dirty="0" smtClean="0"/>
              <a:t>que se expresa en una ambiente humano </a:t>
            </a:r>
            <a:r>
              <a:rPr lang="es-CL" sz="2400" dirty="0" smtClean="0"/>
              <a:t>cristiano</a:t>
            </a:r>
            <a:r>
              <a:rPr lang="es-CL" sz="2400" dirty="0" smtClean="0"/>
              <a:t>.</a:t>
            </a:r>
            <a:endParaRPr lang="es-CL" sz="2400" dirty="0" smtClean="0"/>
          </a:p>
        </p:txBody>
      </p:sp>
    </p:spTree>
  </p:cSld>
  <p:clrMapOvr>
    <a:masterClrMapping/>
  </p:clrMapOvr>
  <p:transition>
    <p:wipe dir="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67494"/>
            <a:ext cx="8229600" cy="1161242"/>
          </a:xfrm>
        </p:spPr>
        <p:txBody>
          <a:bodyPr>
            <a:normAutofit/>
          </a:bodyPr>
          <a:lstStyle/>
          <a:p>
            <a:pPr marL="92075"/>
            <a:r>
              <a:rPr lang="es-CL" sz="3200" b="1" dirty="0" smtClean="0"/>
              <a:t>La Parroquia </a:t>
            </a:r>
            <a:r>
              <a:rPr lang="es-CL" sz="3200" dirty="0" smtClean="0"/>
              <a:t>confiada a los </a:t>
            </a:r>
            <a:r>
              <a:rPr lang="es-CL" sz="3200" dirty="0" smtClean="0"/>
              <a:t>Salesianos:</a:t>
            </a:r>
            <a:endParaRPr lang="es-ES" sz="3200" dirty="0"/>
          </a:p>
        </p:txBody>
      </p:sp>
      <p:sp>
        <p:nvSpPr>
          <p:cNvPr id="3" name="2 Marcador de contenido"/>
          <p:cNvSpPr>
            <a:spLocks noGrp="1"/>
          </p:cNvSpPr>
          <p:nvPr>
            <p:ph idx="1"/>
          </p:nvPr>
        </p:nvSpPr>
        <p:spPr>
          <a:xfrm>
            <a:off x="457200" y="1882808"/>
            <a:ext cx="7829576" cy="3117828"/>
          </a:xfrm>
        </p:spPr>
        <p:txBody>
          <a:bodyPr>
            <a:normAutofit/>
          </a:bodyPr>
          <a:lstStyle/>
          <a:p>
            <a:r>
              <a:rPr lang="es-CL" sz="2400" dirty="0" smtClean="0"/>
              <a:t>2007: 1.212 </a:t>
            </a:r>
            <a:r>
              <a:rPr lang="es-CL" sz="2400" dirty="0" smtClean="0"/>
              <a:t>parroquias con 3.000 SDB cuidaban pastoralmente más de once millones de fieles. La mayoría en barrios populares</a:t>
            </a:r>
            <a:r>
              <a:rPr lang="es-CL" sz="2400" dirty="0" smtClean="0"/>
              <a:t>.</a:t>
            </a:r>
          </a:p>
          <a:p>
            <a:pPr>
              <a:buNone/>
            </a:pPr>
            <a:endParaRPr lang="es-CL" sz="2400" dirty="0" smtClean="0"/>
          </a:p>
          <a:p>
            <a:r>
              <a:rPr lang="es-CL" sz="2400" dirty="0" smtClean="0"/>
              <a:t>Este sector de la pastoral no recibe la atención, el acompañamiento y la coordinación conveniente de las Inspectorías. </a:t>
            </a:r>
            <a:endParaRPr lang="es-ES" sz="2400" dirty="0"/>
          </a:p>
        </p:txBody>
      </p:sp>
    </p:spTree>
  </p:cSld>
  <p:clrMapOvr>
    <a:masterClrMapping/>
  </p:clrMapOvr>
  <p:transition>
    <p:wipe dir="u"/>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67494"/>
            <a:ext cx="8229600" cy="1232680"/>
          </a:xfrm>
        </p:spPr>
        <p:txBody>
          <a:bodyPr>
            <a:normAutofit/>
          </a:bodyPr>
          <a:lstStyle/>
          <a:p>
            <a:pPr marL="92075"/>
            <a:r>
              <a:rPr lang="es-CL" sz="3200" b="1" dirty="0" smtClean="0"/>
              <a:t>La </a:t>
            </a:r>
            <a:r>
              <a:rPr lang="es-CL" sz="3200" b="1" dirty="0" smtClean="0"/>
              <a:t>Parroquia</a:t>
            </a:r>
            <a:r>
              <a:rPr lang="es-CL" sz="3200" dirty="0" smtClean="0"/>
              <a:t>… </a:t>
            </a:r>
            <a:r>
              <a:rPr lang="es-CL" sz="1800" dirty="0" smtClean="0"/>
              <a:t>(continuación)</a:t>
            </a:r>
            <a:endParaRPr lang="es-ES" sz="1800" dirty="0"/>
          </a:p>
        </p:txBody>
      </p:sp>
      <p:sp>
        <p:nvSpPr>
          <p:cNvPr id="3" name="2 Marcador de contenido"/>
          <p:cNvSpPr>
            <a:spLocks noGrp="1"/>
          </p:cNvSpPr>
          <p:nvPr>
            <p:ph idx="1"/>
          </p:nvPr>
        </p:nvSpPr>
        <p:spPr>
          <a:xfrm>
            <a:off x="457200" y="1571612"/>
            <a:ext cx="8229600" cy="4572000"/>
          </a:xfrm>
        </p:spPr>
        <p:txBody>
          <a:bodyPr>
            <a:normAutofit/>
          </a:bodyPr>
          <a:lstStyle/>
          <a:p>
            <a:r>
              <a:rPr lang="es-CL" sz="2400" dirty="0" smtClean="0"/>
              <a:t>Aspectos a profundizar con urgencia:</a:t>
            </a:r>
          </a:p>
          <a:p>
            <a:pPr lvl="1">
              <a:buNone/>
            </a:pPr>
            <a:r>
              <a:rPr lang="es-CL" sz="2400" dirty="0" smtClean="0"/>
              <a:t>1.- Asegurar la identidad salesiana en el trabajo pastoral que se </a:t>
            </a:r>
            <a:r>
              <a:rPr lang="es-CL" sz="2400" dirty="0" smtClean="0"/>
              <a:t>realiza</a:t>
            </a:r>
          </a:p>
          <a:p>
            <a:pPr marL="823214" lvl="2" indent="-3175"/>
            <a:r>
              <a:rPr lang="es-CL" sz="2200" dirty="0" smtClean="0"/>
              <a:t>Co</a:t>
            </a:r>
            <a:r>
              <a:rPr lang="es-CL" sz="2200" dirty="0" smtClean="0"/>
              <a:t>nstruir </a:t>
            </a:r>
            <a:r>
              <a:rPr lang="es-CL" sz="2200" dirty="0" smtClean="0"/>
              <a:t>una comunidad de fieles animada por la comunidad </a:t>
            </a:r>
            <a:r>
              <a:rPr lang="es-CL" sz="2200" dirty="0" smtClean="0"/>
              <a:t>religiosa.</a:t>
            </a:r>
          </a:p>
          <a:p>
            <a:pPr marL="823214" lvl="2" indent="-3175">
              <a:buNone/>
            </a:pPr>
            <a:endParaRPr lang="es-CL" sz="2200" dirty="0" smtClean="0"/>
          </a:p>
          <a:p>
            <a:pPr marL="823214" lvl="2" indent="-3175"/>
            <a:r>
              <a:rPr lang="es-CL" sz="2200" dirty="0" smtClean="0"/>
              <a:t>Ofrecer </a:t>
            </a:r>
            <a:r>
              <a:rPr lang="es-CL" sz="2200" dirty="0" smtClean="0"/>
              <a:t>una propuesta sistemática de evangelización y de educación en la </a:t>
            </a:r>
            <a:r>
              <a:rPr lang="es-CL" sz="2200" dirty="0" smtClean="0"/>
              <a:t>fe.</a:t>
            </a:r>
          </a:p>
          <a:p>
            <a:pPr marL="823214" lvl="2" indent="-3175">
              <a:buNone/>
            </a:pPr>
            <a:endParaRPr lang="es-CL" sz="2200" dirty="0" smtClean="0"/>
          </a:p>
          <a:p>
            <a:pPr marL="823214" lvl="2" indent="-3175"/>
            <a:r>
              <a:rPr lang="es-CL" sz="2200" dirty="0" smtClean="0"/>
              <a:t>Una </a:t>
            </a:r>
            <a:r>
              <a:rPr lang="es-CL" sz="2200" dirty="0" smtClean="0"/>
              <a:t>opción juvenil, cualidad que caracteriza toda la vida de la parroquia.</a:t>
            </a:r>
            <a:endParaRPr lang="es-ES" sz="2200" dirty="0"/>
          </a:p>
        </p:txBody>
      </p:sp>
    </p:spTree>
  </p:cSld>
  <p:clrMapOvr>
    <a:masterClrMapping/>
  </p:clrMapOvr>
  <p:transition>
    <p:wedge/>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626520"/>
            <a:ext cx="7901014" cy="3516992"/>
          </a:xfrm>
        </p:spPr>
        <p:txBody>
          <a:bodyPr>
            <a:normAutofit/>
          </a:bodyPr>
          <a:lstStyle/>
          <a:p>
            <a:pPr marL="0" indent="65088">
              <a:buNone/>
            </a:pPr>
            <a:r>
              <a:rPr lang="es-CL" sz="2400" dirty="0" smtClean="0"/>
              <a:t>2.- Promover una metodología pastoral más misionera y salesiana, con sensibilidad capaz de recibir a las personas en el punto que se encuentran</a:t>
            </a:r>
            <a:r>
              <a:rPr lang="es-CL" sz="2400" dirty="0" smtClean="0"/>
              <a:t>.</a:t>
            </a:r>
            <a:endParaRPr lang="es-CL" sz="2400" dirty="0" smtClean="0"/>
          </a:p>
          <a:p>
            <a:pPr marL="0" indent="65088">
              <a:buNone/>
            </a:pPr>
            <a:endParaRPr lang="es-CL" sz="2400" dirty="0" smtClean="0"/>
          </a:p>
          <a:p>
            <a:pPr marL="0" indent="65088">
              <a:buNone/>
            </a:pPr>
            <a:r>
              <a:rPr lang="es-CL" sz="2400" dirty="0" smtClean="0"/>
              <a:t>3.- Elaborar el Proyecto pastoral unitario y compartido, que proporcione unidad a todas las iniciativas que se ofrecen en ella. </a:t>
            </a:r>
            <a:endParaRPr lang="es-ES" sz="2400" dirty="0"/>
          </a:p>
        </p:txBody>
      </p:sp>
      <p:sp>
        <p:nvSpPr>
          <p:cNvPr id="5" name="1 Título"/>
          <p:cNvSpPr>
            <a:spLocks noGrp="1"/>
          </p:cNvSpPr>
          <p:nvPr>
            <p:ph type="title"/>
          </p:nvPr>
        </p:nvSpPr>
        <p:spPr>
          <a:xfrm>
            <a:off x="457200" y="267494"/>
            <a:ext cx="5114932" cy="1018366"/>
          </a:xfrm>
        </p:spPr>
        <p:txBody>
          <a:bodyPr>
            <a:normAutofit/>
          </a:bodyPr>
          <a:lstStyle/>
          <a:p>
            <a:pPr marL="92075"/>
            <a:r>
              <a:rPr lang="es-CL" sz="3200" b="1" dirty="0" smtClean="0"/>
              <a:t>La </a:t>
            </a:r>
            <a:r>
              <a:rPr lang="es-CL" sz="3200" b="1" dirty="0" smtClean="0"/>
              <a:t>Parroquia</a:t>
            </a:r>
            <a:r>
              <a:rPr lang="es-CL" sz="3200" dirty="0" smtClean="0"/>
              <a:t>… </a:t>
            </a:r>
            <a:r>
              <a:rPr lang="es-CL" sz="1800" dirty="0" smtClean="0"/>
              <a:t>(continuación)</a:t>
            </a:r>
            <a:endParaRPr lang="es-ES" sz="1800" dirty="0"/>
          </a:p>
        </p:txBody>
      </p:sp>
    </p:spTree>
  </p:cSld>
  <p:clrMapOvr>
    <a:masterClrMapping/>
  </p:clrMapOvr>
  <p:transition>
    <p:pull dir="d"/>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effectLst/>
              </a:rPr>
              <a:t>La </a:t>
            </a:r>
            <a:r>
              <a:rPr lang="es-CL" sz="3200" b="1" dirty="0" smtClean="0">
                <a:effectLst/>
              </a:rPr>
              <a:t>Escuela</a:t>
            </a:r>
            <a:r>
              <a:rPr lang="es-CL" sz="3200" dirty="0" smtClean="0">
                <a:effectLst/>
              </a:rPr>
              <a:t> y el mundo de la educación formal</a:t>
            </a:r>
            <a:endParaRPr lang="es-ES" sz="3200" dirty="0">
              <a:effectLst/>
            </a:endParaRPr>
          </a:p>
        </p:txBody>
      </p:sp>
      <p:sp>
        <p:nvSpPr>
          <p:cNvPr id="3" name="2 Marcador de contenido"/>
          <p:cNvSpPr>
            <a:spLocks noGrp="1"/>
          </p:cNvSpPr>
          <p:nvPr>
            <p:ph idx="1"/>
          </p:nvPr>
        </p:nvSpPr>
        <p:spPr/>
        <p:txBody>
          <a:bodyPr>
            <a:noAutofit/>
          </a:bodyPr>
          <a:lstStyle/>
          <a:p>
            <a:r>
              <a:rPr lang="es-CL" sz="2400" dirty="0" smtClean="0"/>
              <a:t>Es la presencia salesiana </a:t>
            </a:r>
            <a:r>
              <a:rPr lang="es-CL" sz="2400" dirty="0" smtClean="0"/>
              <a:t>más </a:t>
            </a:r>
            <a:r>
              <a:rPr lang="es-CL" sz="2400" dirty="0" smtClean="0"/>
              <a:t>consistente, significativa y difundida.</a:t>
            </a:r>
          </a:p>
          <a:p>
            <a:r>
              <a:rPr lang="es-CL" sz="2400" dirty="0" smtClean="0"/>
              <a:t>2007: </a:t>
            </a:r>
            <a:r>
              <a:rPr lang="es-CL" sz="2400" dirty="0" smtClean="0"/>
              <a:t>1.208 Institutos con más de un millón de </a:t>
            </a:r>
            <a:r>
              <a:rPr lang="es-CL" sz="2400" dirty="0" smtClean="0"/>
              <a:t>alumnos, </a:t>
            </a:r>
            <a:r>
              <a:rPr lang="es-CL" sz="2400" dirty="0" smtClean="0"/>
              <a:t>sobre todo preadolescentes. 2.286 SDS a tiempo completo y 1.364 a tiempo </a:t>
            </a:r>
            <a:r>
              <a:rPr lang="es-CL" sz="2400" dirty="0" smtClean="0"/>
              <a:t>parcial, </a:t>
            </a:r>
            <a:r>
              <a:rPr lang="es-CL" sz="2400" dirty="0" smtClean="0"/>
              <a:t>con la colaboración de 60.000 laicos.</a:t>
            </a:r>
          </a:p>
          <a:p>
            <a:r>
              <a:rPr lang="es-CL" sz="2400" dirty="0" smtClean="0"/>
              <a:t>Es </a:t>
            </a:r>
            <a:r>
              <a:rPr lang="es-CL" sz="2400" dirty="0" smtClean="0"/>
              <a:t>una presencia cristiana significativa en el mundo de la educación y de la cultura; por esto resulta un instrumento fundamental para la evangelización.  </a:t>
            </a:r>
            <a:endParaRPr lang="es-ES" sz="2400" dirty="0"/>
          </a:p>
        </p:txBody>
      </p:sp>
    </p:spTree>
  </p:cSld>
  <p:clrMapOvr>
    <a:masterClrMapping/>
  </p:clrMapOvr>
  <p:transition>
    <p:pull/>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Esfuerzos para renovar su presencia en este campo:</a:t>
            </a:r>
            <a:endParaRPr lang="es-ES" sz="3200" dirty="0"/>
          </a:p>
        </p:txBody>
      </p:sp>
      <p:sp>
        <p:nvSpPr>
          <p:cNvPr id="3" name="2 Marcador de contenido"/>
          <p:cNvSpPr>
            <a:spLocks noGrp="1"/>
          </p:cNvSpPr>
          <p:nvPr>
            <p:ph idx="1"/>
          </p:nvPr>
        </p:nvSpPr>
        <p:spPr>
          <a:xfrm>
            <a:off x="457200" y="1882808"/>
            <a:ext cx="7829576" cy="4572000"/>
          </a:xfrm>
        </p:spPr>
        <p:txBody>
          <a:bodyPr>
            <a:noAutofit/>
          </a:bodyPr>
          <a:lstStyle/>
          <a:p>
            <a:pPr>
              <a:buNone/>
            </a:pPr>
            <a:r>
              <a:rPr lang="es-CL" sz="2400" dirty="0" smtClean="0"/>
              <a:t>1.- La calidad educativa y pastoral del ambiente (programas, metodologías, estructuras, recursos materiales, personas comprometidas, PEPS). Es importante superar el peligro de considerar la pastoral como un sector al lado de otro</a:t>
            </a:r>
            <a:r>
              <a:rPr lang="es-CL" sz="2400" dirty="0" smtClean="0"/>
              <a:t>.</a:t>
            </a:r>
          </a:p>
          <a:p>
            <a:pPr>
              <a:buNone/>
            </a:pPr>
            <a:endParaRPr lang="es-CL" sz="2400" dirty="0" smtClean="0"/>
          </a:p>
          <a:p>
            <a:pPr>
              <a:buNone/>
            </a:pPr>
            <a:r>
              <a:rPr lang="es-CL" sz="2400" dirty="0" smtClean="0"/>
              <a:t>2.- La comunidad educativo-pastoral (una comunidad humana y no solamente una institución de servicios educativos</a:t>
            </a:r>
            <a:r>
              <a:rPr lang="es-CL" sz="2400" dirty="0" smtClean="0"/>
              <a:t>).</a:t>
            </a:r>
            <a:endParaRPr lang="es-ES" sz="2400" dirty="0"/>
          </a:p>
        </p:txBody>
      </p:sp>
    </p:spTree>
  </p:cSld>
  <p:clrMapOvr>
    <a:masterClrMapping/>
  </p:clrMapOvr>
  <p:transition>
    <p:pull dir="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a:bodyPr>
          <a:lstStyle/>
          <a:p>
            <a:r>
              <a:rPr lang="es-CL" sz="3200" dirty="0" smtClean="0"/>
              <a:t>Esfuerzos para renovar su presencia en este campo:</a:t>
            </a:r>
            <a:endParaRPr lang="es-ES" sz="3200" dirty="0"/>
          </a:p>
        </p:txBody>
      </p:sp>
      <p:sp>
        <p:nvSpPr>
          <p:cNvPr id="3" name="2 Marcador de contenido"/>
          <p:cNvSpPr>
            <a:spLocks noGrp="1"/>
          </p:cNvSpPr>
          <p:nvPr>
            <p:ph idx="1"/>
          </p:nvPr>
        </p:nvSpPr>
        <p:spPr/>
        <p:txBody>
          <a:bodyPr>
            <a:noAutofit/>
          </a:bodyPr>
          <a:lstStyle/>
          <a:p>
            <a:pPr marL="92075" indent="-26988">
              <a:buNone/>
            </a:pPr>
            <a:r>
              <a:rPr lang="es-CL" sz="2400" dirty="0" smtClean="0"/>
              <a:t>3.- Una escuela plataforma de eficacia y normal evangelización ( relación fecunda entre fe y cultura</a:t>
            </a:r>
            <a:r>
              <a:rPr lang="es-CL" sz="2400" dirty="0" smtClean="0"/>
              <a:t>).</a:t>
            </a:r>
          </a:p>
          <a:p>
            <a:pPr marL="92075" indent="-26988">
              <a:buNone/>
            </a:pPr>
            <a:endParaRPr lang="es-CL" sz="2400" dirty="0" smtClean="0"/>
          </a:p>
          <a:p>
            <a:pPr marL="92075" indent="-26988">
              <a:buNone/>
            </a:pPr>
            <a:r>
              <a:rPr lang="es-CL" sz="2400" dirty="0" smtClean="0"/>
              <a:t>4.- Una escuela atenta y abierta a los jóvenes más pobres (metodologías que previenen el fracaso escolar, clases nocturnas…una escuela que promueve la cultura del diálogo, de la colaboración, de la aceptación de lo diferente, de la solidaridad)</a:t>
            </a:r>
          </a:p>
          <a:p>
            <a:pPr marL="92075" indent="-26988">
              <a:buNone/>
            </a:pPr>
            <a:r>
              <a:rPr lang="es-CL" sz="2400" dirty="0" smtClean="0"/>
              <a:t>Este camino de renovación exige una formación permanente más sistemática de los educadores.</a:t>
            </a:r>
            <a:endParaRPr lang="es-ES" sz="2400" dirty="0"/>
          </a:p>
        </p:txBody>
      </p:sp>
    </p:spTree>
  </p:cSld>
  <p:clrMapOvr>
    <a:masterClrMapping/>
  </p:clrMapOvr>
  <p:transition>
    <p:pull dir="u"/>
  </p:transitio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Brío">
  <a:themeElements>
    <a:clrScheme name="Brío">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Brío">
      <a:majorFont>
        <a:latin typeface="Century Gothic"/>
        <a:ea typeface=""/>
        <a:cs typeface=""/>
        <a:font script="Jpan" typeface="HGｺﾞｼｯｸM"/>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Brío">
      <a:fillStyleLst>
        <a:solidFill>
          <a:schemeClr val="phClr"/>
        </a:solidFill>
        <a:gradFill rotWithShape="1">
          <a:gsLst>
            <a:gs pos="0">
              <a:schemeClr val="phClr">
                <a:tint val="10000"/>
                <a:satMod val="300000"/>
              </a:schemeClr>
            </a:gs>
            <a:gs pos="34000">
              <a:schemeClr val="phClr">
                <a:tint val="13500"/>
                <a:satMod val="250000"/>
              </a:schemeClr>
            </a:gs>
            <a:gs pos="100000">
              <a:schemeClr val="phClr">
                <a:tint val="60000"/>
                <a:satMod val="200000"/>
              </a:schemeClr>
            </a:gs>
          </a:gsLst>
          <a:path path="circle">
            <a:fillToRect l="50000" t="155000" r="50000" b="-55000"/>
          </a:path>
        </a:gradFill>
        <a:gradFill rotWithShape="1">
          <a:gsLst>
            <a:gs pos="0">
              <a:schemeClr val="phClr">
                <a:tint val="60000"/>
                <a:satMod val="160000"/>
              </a:schemeClr>
            </a:gs>
            <a:gs pos="46000">
              <a:schemeClr val="phClr">
                <a:tint val="86000"/>
                <a:satMod val="160000"/>
              </a:schemeClr>
            </a:gs>
            <a:gs pos="100000">
              <a:schemeClr val="phClr">
                <a:shade val="40000"/>
                <a:satMod val="160000"/>
              </a:schemeClr>
            </a:gs>
          </a:gsLst>
          <a:path path="circle">
            <a:fillToRect l="50000" t="155000" r="50000" b="-55000"/>
          </a:path>
        </a:gradFill>
      </a:fillStyleLst>
      <a:lnStyleLst>
        <a:ln w="9525" cap="flat" cmpd="sng" algn="ctr">
          <a:solidFill>
            <a:schemeClr val="phClr">
              <a:satMod val="12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63500" dist="25400" dir="14700000" algn="t" rotWithShape="0">
              <a:srgbClr val="000000">
                <a:alpha val="50000"/>
              </a:srgbClr>
            </a:outerShdw>
          </a:effectLst>
        </a:effectStyle>
        <a:effectStyle>
          <a:effectLst>
            <a:outerShdw blurRad="50800" dist="38100" dir="14700000" algn="t" rotWithShape="0">
              <a:srgbClr val="000000">
                <a:alpha val="60000"/>
              </a:srgbClr>
            </a:outerShdw>
          </a:effectLst>
        </a:effectStyle>
        <a:effectStyle>
          <a:effectLst>
            <a:outerShdw blurRad="50800" dist="38100" dir="14700000" algn="t" rotWithShape="0">
              <a:srgbClr val="000000">
                <a:alpha val="60000"/>
              </a:srgbClr>
            </a:outerShdw>
          </a:effectLst>
          <a:scene3d>
            <a:camera prst="orthographicFront" fov="0">
              <a:rot lat="0" lon="0" rev="0"/>
            </a:camera>
            <a:lightRig rig="contrasting" dir="t">
              <a:rot lat="0" lon="0" rev="3600000"/>
            </a:lightRig>
          </a:scene3d>
          <a:sp3d prstMaterial="plastic">
            <a:bevelT w="127000" h="38200" prst="relaxedInset"/>
            <a:contourClr>
              <a:schemeClr val="phClr"/>
            </a:contourClr>
          </a:sp3d>
        </a:effectStyle>
      </a:effectStyleLst>
      <a:bgFillStyleLst>
        <a:solidFill>
          <a:schemeClr val="phClr"/>
        </a:solidFill>
        <a:gradFill rotWithShape="1">
          <a:gsLst>
            <a:gs pos="0">
              <a:schemeClr val="phClr">
                <a:shade val="48000"/>
                <a:satMod val="230000"/>
              </a:schemeClr>
            </a:gs>
            <a:gs pos="60000">
              <a:schemeClr val="phClr">
                <a:shade val="92000"/>
                <a:satMod val="230000"/>
              </a:schemeClr>
            </a:gs>
            <a:gs pos="100000">
              <a:schemeClr val="phClr">
                <a:tint val="85000"/>
                <a:satMod val="400000"/>
              </a:schemeClr>
            </a:gs>
          </a:gsLst>
          <a:lin ang="5400000" scaled="0"/>
        </a:gradFill>
        <a:blipFill>
          <a:blip xmlns:r="http://schemas.openxmlformats.org/officeDocument/2006/relationships" r:embed="rId1">
            <a:duotone>
              <a:schemeClr val="phClr">
                <a:shade val="1200"/>
                <a:satMod val="150000"/>
              </a:schemeClr>
              <a:schemeClr val="phClr">
                <a:tint val="90000"/>
                <a:satMod val="150000"/>
              </a:schemeClr>
            </a:duotone>
          </a:blip>
          <a:tile tx="0" ty="0" sx="70000" sy="7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Verve</Template>
  <TotalTime>406</TotalTime>
  <Words>1237</Words>
  <Application>Microsoft Office PowerPoint</Application>
  <PresentationFormat>Presentación en pantalla (4:3)</PresentationFormat>
  <Paragraphs>99</Paragraphs>
  <Slides>21</Slides>
  <Notes>0</Notes>
  <HiddenSlides>0</HiddenSlides>
  <MMClips>0</MMClips>
  <ScaleCrop>false</ScaleCrop>
  <HeadingPairs>
    <vt:vector size="4" baseType="variant">
      <vt:variant>
        <vt:lpstr>Tema</vt:lpstr>
      </vt:variant>
      <vt:variant>
        <vt:i4>1</vt:i4>
      </vt:variant>
      <vt:variant>
        <vt:lpstr>Títulos de diapositiva</vt:lpstr>
      </vt:variant>
      <vt:variant>
        <vt:i4>21</vt:i4>
      </vt:variant>
    </vt:vector>
  </HeadingPairs>
  <TitlesOfParts>
    <vt:vector size="22" baseType="lpstr">
      <vt:lpstr>Brío</vt:lpstr>
      <vt:lpstr>La Pastoral Juvenil Salesiana</vt:lpstr>
      <vt:lpstr>Capítulo 3: Los diversos sectores  de la Pastoral Juvenil Salesiana</vt:lpstr>
      <vt:lpstr>Oratorios y Centros Juveniles:</vt:lpstr>
      <vt:lpstr>La Parroquia confiada a los Salesianos:</vt:lpstr>
      <vt:lpstr>La Parroquia… (continuación)</vt:lpstr>
      <vt:lpstr>La Parroquia… (continuación)</vt:lpstr>
      <vt:lpstr>La Escuela y el mundo de la educación formal</vt:lpstr>
      <vt:lpstr>Esfuerzos para renovar su presencia en este campo:</vt:lpstr>
      <vt:lpstr>Esfuerzos para renovar su presencia en este campo:</vt:lpstr>
      <vt:lpstr>La Formación Profesional y la preparación para el trabajo</vt:lpstr>
      <vt:lpstr>Desafíos de la Formación Profesional</vt:lpstr>
      <vt:lpstr>Diapositiva 12</vt:lpstr>
      <vt:lpstr>Proceso de evangelización insertado en la dinámica educativa y laboral </vt:lpstr>
      <vt:lpstr>Diapositiva 14</vt:lpstr>
      <vt:lpstr>El mundo de la Universidad</vt:lpstr>
      <vt:lpstr>Diapositiva 16</vt:lpstr>
      <vt:lpstr>La marginación juvenil </vt:lpstr>
      <vt:lpstr>Otras presencias y formas ligeras de servicio a los jóvenes:</vt:lpstr>
      <vt:lpstr>1. El Movimiento Juvenil Salesiano</vt:lpstr>
      <vt:lpstr>“Forum mundial” 2000 MJS</vt:lpstr>
      <vt:lpstr>2. El Voluntariado</vt:lpstr>
    </vt:vector>
  </TitlesOfParts>
  <Company>CONGREGACION SALESIANA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Los diversos sectores de la Pastoral Juvenil Salesiana</dc:title>
  <dc:creator>Pedro Lastra</dc:creator>
  <cp:lastModifiedBy>Javier Díaz Tejo</cp:lastModifiedBy>
  <cp:revision>26</cp:revision>
  <dcterms:created xsi:type="dcterms:W3CDTF">2010-07-23T13:56:34Z</dcterms:created>
  <dcterms:modified xsi:type="dcterms:W3CDTF">2010-07-30T16:49:11Z</dcterms:modified>
</cp:coreProperties>
</file>

<file path=docProps/thumbnail.jpeg>
</file>