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6" r:id="rId2"/>
    <p:sldId id="267" r:id="rId3"/>
    <p:sldId id="257" r:id="rId4"/>
    <p:sldId id="258" r:id="rId5"/>
    <p:sldId id="259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s-CL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90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8 Título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17" name="16 Subtítulo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s-ES" smtClean="0"/>
              <a:t>Haga clic para modificar el estilo de subtítulo del patrón</a:t>
            </a:r>
            <a:endParaRPr kumimoji="0" lang="en-US"/>
          </a:p>
        </p:txBody>
      </p:sp>
      <p:sp>
        <p:nvSpPr>
          <p:cNvPr id="30" name="29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19" name="18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27" name="2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8AD57F-714D-4A08-8CC9-BAD06A60595A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9D5949-A7BF-42F8-BB61-264C3B2525D4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0A0FB-8326-4335-93BB-F0B1D64A7D40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044D58-08B3-46D3-AAEC-61ED69BBB332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F2B240-FF8C-4BDD-A987-8CCFC5E524C6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31DA57-9FA3-47F6-B773-EE96E4339668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contenido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59FCE4-4508-428B-B078-58EBC4F4EB60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F8194B-6C8C-4253-808D-1FA3FE9CC6D5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34CAA-D0DE-474D-8F5E-73F9B11B121D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23E3C-40BD-4C1B-BF84-2AB08FC16F6A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8 Recortar y redondear rectángulo de esquina sencilla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11 Triángulo rectángulo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B135DD59-C786-4FBD-8FBE-FA7579C5FAC1}" type="slidenum">
              <a:rPr lang="es-CL" smtClean="0"/>
              <a:pPr/>
              <a:t>‹Nº›</a:t>
            </a:fld>
            <a:endParaRPr lang="es-CL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s-ES" smtClean="0"/>
              <a:t>Haga clic en el icono para agregar una imagen</a:t>
            </a:r>
            <a:endParaRPr kumimoji="0" lang="en-US" dirty="0"/>
          </a:p>
        </p:txBody>
      </p:sp>
      <p:sp>
        <p:nvSpPr>
          <p:cNvPr id="10" name="9 Forma libre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10 Forma libre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Forma libre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7 Forma libre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8 Marcador de título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0" name="29 Marcador de texto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  <a:p>
            <a:pPr lvl="1" eaLnBrk="1" latinLnBrk="0" hangingPunct="1"/>
            <a:r>
              <a:rPr kumimoji="0" lang="es-ES" smtClean="0"/>
              <a:t>Segundo nivel</a:t>
            </a:r>
          </a:p>
          <a:p>
            <a:pPr lvl="2" eaLnBrk="1" latinLnBrk="0" hangingPunct="1"/>
            <a:r>
              <a:rPr kumimoji="0" lang="es-ES" smtClean="0"/>
              <a:t>Tercer nivel</a:t>
            </a:r>
          </a:p>
          <a:p>
            <a:pPr lvl="3" eaLnBrk="1" latinLnBrk="0" hangingPunct="1"/>
            <a:r>
              <a:rPr kumimoji="0" lang="es-ES" smtClean="0"/>
              <a:t>Cuarto nivel</a:t>
            </a:r>
          </a:p>
          <a:p>
            <a:pPr lvl="4" eaLnBrk="1" latinLnBrk="0" hangingPunct="1"/>
            <a:r>
              <a:rPr kumimoji="0" lang="es-ES" smtClean="0"/>
              <a:t>Quinto nivel</a:t>
            </a:r>
            <a:endParaRPr kumimoji="0" lang="en-US"/>
          </a:p>
        </p:txBody>
      </p:sp>
      <p:sp>
        <p:nvSpPr>
          <p:cNvPr id="10" name="9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22" name="21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18" name="17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44B91B26-7E45-4E5E-8BBB-C865A8B287FB}" type="slidenum">
              <a:rPr lang="es-CL" smtClean="0"/>
              <a:pPr/>
              <a:t>‹Nº›</a:t>
            </a:fld>
            <a:endParaRPr lang="es-CL"/>
          </a:p>
        </p:txBody>
      </p:sp>
      <p:grpSp>
        <p:nvGrpSpPr>
          <p:cNvPr id="2" name="1 Grupo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11 Forma libre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12 Forma libre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214282" y="1371600"/>
            <a:ext cx="8429684" cy="1128706"/>
          </a:xfrm>
        </p:spPr>
        <p:txBody>
          <a:bodyPr>
            <a:normAutofit/>
          </a:bodyPr>
          <a:lstStyle/>
          <a:p>
            <a:r>
              <a:rPr lang="es-CL" sz="4800" dirty="0" smtClean="0">
                <a:latin typeface="+mn-lt"/>
              </a:rPr>
              <a:t>La Pastoral Juvenil Salesiana</a:t>
            </a:r>
            <a:endParaRPr lang="es-ES" sz="4800" dirty="0">
              <a:latin typeface="+mn-lt"/>
            </a:endParaRPr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s-ES" b="1" dirty="0" smtClean="0"/>
              <a:t>Carta del Rector Mayor</a:t>
            </a:r>
          </a:p>
          <a:p>
            <a:r>
              <a:rPr lang="es-ES" dirty="0" smtClean="0"/>
              <a:t>“</a:t>
            </a:r>
            <a:r>
              <a:rPr lang="es-ES" i="1" dirty="0" smtClean="0"/>
              <a:t>Y le dio lástima de ellos, porque andaban como ovejas sin pastor, y se puso a enseñarles con calma</a:t>
            </a:r>
            <a:r>
              <a:rPr lang="es-ES" dirty="0" smtClean="0"/>
              <a:t>” (Mc 6, 34)</a:t>
            </a:r>
          </a:p>
          <a:p>
            <a:endParaRPr lang="es-ES" dirty="0"/>
          </a:p>
        </p:txBody>
      </p:sp>
    </p:spTree>
  </p:cSld>
  <p:clrMapOvr>
    <a:masterClrMapping/>
  </p:clrMapOvr>
  <p:transition>
    <p:dissolve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CL" sz="4400" dirty="0" smtClean="0">
                <a:latin typeface="+mn-lt"/>
              </a:rPr>
              <a:t>Capítulo 4</a:t>
            </a:r>
            <a:endParaRPr lang="es-ES" sz="4400" dirty="0">
              <a:latin typeface="+mn-lt"/>
            </a:endParaRP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935480"/>
            <a:ext cx="8229600" cy="135064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s-ES" sz="3200" dirty="0" smtClean="0"/>
              <a:t>Perspectivas de Futuro para la Pastoral Juvenil Salesiana</a:t>
            </a:r>
            <a:endParaRPr lang="es-ES" sz="3200" dirty="0"/>
          </a:p>
        </p:txBody>
      </p:sp>
    </p:spTree>
  </p:cSld>
  <p:clrMapOvr>
    <a:masterClrMapping/>
  </p:clrMapOvr>
  <p:transition>
    <p:wipe dir="d"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428596" y="714356"/>
            <a:ext cx="8229600" cy="1143008"/>
          </a:xfrm>
        </p:spPr>
        <p:txBody>
          <a:bodyPr>
            <a:noAutofit/>
          </a:bodyPr>
          <a:lstStyle/>
          <a:p>
            <a:r>
              <a:rPr lang="es-CL" sz="3200" b="1" dirty="0" smtClean="0">
                <a:latin typeface="+mn-lt"/>
              </a:rPr>
              <a:t>1.Continuar </a:t>
            </a:r>
            <a:r>
              <a:rPr lang="es-CL" sz="3200" b="1" dirty="0">
                <a:latin typeface="+mn-lt"/>
              </a:rPr>
              <a:t>con el esfuerzo de asimilación y de práctica del Modelo de la </a:t>
            </a:r>
            <a:r>
              <a:rPr lang="es-CL" sz="3200" b="1" dirty="0" smtClean="0">
                <a:latin typeface="+mn-lt"/>
              </a:rPr>
              <a:t>PJS</a:t>
            </a:r>
            <a:endParaRPr lang="es-CL" sz="4000" b="1" dirty="0">
              <a:latin typeface="+mn-lt"/>
            </a:endParaRPr>
          </a:p>
        </p:txBody>
      </p:sp>
      <p:sp>
        <p:nvSpPr>
          <p:cNvPr id="3075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2149794"/>
            <a:ext cx="8229600" cy="4136726"/>
          </a:xfrm>
        </p:spPr>
        <p:txBody>
          <a:bodyPr>
            <a:normAutofit/>
          </a:bodyPr>
          <a:lstStyle/>
          <a:p>
            <a:pPr marL="534988" indent="-534988">
              <a:lnSpc>
                <a:spcPct val="80000"/>
              </a:lnSpc>
              <a:buFontTx/>
              <a:buNone/>
            </a:pPr>
            <a:r>
              <a:rPr lang="es-CL" sz="2400" dirty="0" smtClean="0"/>
              <a:t>Repensar </a:t>
            </a:r>
            <a:r>
              <a:rPr lang="es-CL" sz="2400" dirty="0"/>
              <a:t>y renovar su praxis educativa y pastoral… ante</a:t>
            </a:r>
          </a:p>
          <a:p>
            <a:pPr marL="534988" indent="-534988">
              <a:lnSpc>
                <a:spcPct val="80000"/>
              </a:lnSpc>
              <a:buFontTx/>
              <a:buNone/>
            </a:pPr>
            <a:r>
              <a:rPr lang="es-CL" sz="2400" dirty="0"/>
              <a:t>las </a:t>
            </a:r>
            <a:r>
              <a:rPr lang="es-CL" sz="2400" b="1" dirty="0"/>
              <a:t>nuevas</a:t>
            </a:r>
            <a:r>
              <a:rPr lang="es-CL" sz="2400" dirty="0"/>
              <a:t> expectativas de los </a:t>
            </a:r>
            <a:r>
              <a:rPr lang="es-CL" sz="2400" dirty="0" smtClean="0"/>
              <a:t>jóvenes. Implica</a:t>
            </a:r>
            <a:r>
              <a:rPr lang="es-CL" sz="2400" dirty="0"/>
              <a:t>:</a:t>
            </a:r>
          </a:p>
          <a:p>
            <a:pPr marL="534988" indent="-534988">
              <a:lnSpc>
                <a:spcPct val="80000"/>
              </a:lnSpc>
              <a:buFontTx/>
              <a:buNone/>
            </a:pPr>
            <a:endParaRPr lang="es-CL" sz="2400" dirty="0"/>
          </a:p>
          <a:p>
            <a:pPr marL="534988" indent="-534988">
              <a:lnSpc>
                <a:spcPct val="80000"/>
              </a:lnSpc>
              <a:buFont typeface="Arial" pitchFamily="34" charset="0"/>
              <a:buChar char="•"/>
            </a:pPr>
            <a:r>
              <a:rPr lang="es-CL" sz="2400" dirty="0"/>
              <a:t>Apertura a nuevos esquemas y nuevas prácticas</a:t>
            </a:r>
          </a:p>
          <a:p>
            <a:pPr marL="534988" indent="-534988">
              <a:lnSpc>
                <a:spcPct val="80000"/>
              </a:lnSpc>
              <a:buFont typeface="Arial" pitchFamily="34" charset="0"/>
              <a:buChar char="•"/>
            </a:pPr>
            <a:endParaRPr lang="es-CL" sz="2400" dirty="0"/>
          </a:p>
          <a:p>
            <a:pPr marL="534988" indent="-534988">
              <a:lnSpc>
                <a:spcPct val="80000"/>
              </a:lnSpc>
              <a:buFont typeface="Arial" pitchFamily="34" charset="0"/>
              <a:buChar char="•"/>
            </a:pPr>
            <a:r>
              <a:rPr lang="es-CL" sz="2400" dirty="0"/>
              <a:t>Nueva mentalidad y </a:t>
            </a:r>
            <a:r>
              <a:rPr lang="es-CL" sz="2400" dirty="0" smtClean="0"/>
              <a:t>nueva </a:t>
            </a:r>
            <a:r>
              <a:rPr lang="es-CL" sz="2400" dirty="0"/>
              <a:t>forma de organizar los elementos del acto educativo</a:t>
            </a:r>
          </a:p>
          <a:p>
            <a:pPr marL="534988" indent="-534988">
              <a:lnSpc>
                <a:spcPct val="80000"/>
              </a:lnSpc>
              <a:buFont typeface="Arial" pitchFamily="34" charset="0"/>
              <a:buChar char="•"/>
            </a:pPr>
            <a:endParaRPr lang="es-CL" sz="2400" dirty="0"/>
          </a:p>
          <a:p>
            <a:pPr marL="534988" indent="-534988">
              <a:lnSpc>
                <a:spcPct val="80000"/>
              </a:lnSpc>
              <a:buFont typeface="Arial" pitchFamily="34" charset="0"/>
              <a:buChar char="•"/>
            </a:pPr>
            <a:r>
              <a:rPr lang="es-CL" sz="2400" dirty="0"/>
              <a:t>Una nueva metodología y nuevo modo de plantear la presencia entre los jóvenes </a:t>
            </a:r>
          </a:p>
          <a:p>
            <a:pPr marL="534988" indent="-534988">
              <a:lnSpc>
                <a:spcPct val="80000"/>
              </a:lnSpc>
              <a:buFont typeface="Wingdings" pitchFamily="2" charset="2"/>
              <a:buNone/>
            </a:pPr>
            <a:endParaRPr lang="es-CL" sz="2000" dirty="0"/>
          </a:p>
          <a:p>
            <a:pPr marL="534988" indent="-534988">
              <a:lnSpc>
                <a:spcPct val="80000"/>
              </a:lnSpc>
            </a:pPr>
            <a:endParaRPr lang="es-CL" sz="2000" dirty="0"/>
          </a:p>
        </p:txBody>
      </p:sp>
    </p:spTree>
  </p:cSld>
  <p:clrMapOvr>
    <a:masterClrMapping/>
  </p:clrMapOvr>
  <p:transition>
    <p:wip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1935480"/>
            <a:ext cx="8115328" cy="3993850"/>
          </a:xfrm>
        </p:spPr>
        <p:txBody>
          <a:bodyPr/>
          <a:lstStyle/>
          <a:p>
            <a:pPr>
              <a:buFont typeface="Arial" pitchFamily="34" charset="0"/>
              <a:buChar char="•"/>
            </a:pPr>
            <a:r>
              <a:rPr lang="es-CL" sz="2400" dirty="0"/>
              <a:t>La congregación tiene un modelo de Pastoral Juvenil. </a:t>
            </a:r>
            <a:r>
              <a:rPr lang="es-CL" sz="2400" dirty="0" smtClean="0"/>
              <a:t>Es decir, </a:t>
            </a:r>
            <a:r>
              <a:rPr lang="es-CL" sz="2400" dirty="0"/>
              <a:t>una forma de organizar su práctica educativa y </a:t>
            </a:r>
            <a:r>
              <a:rPr lang="es-CL" sz="2400" dirty="0" smtClean="0"/>
              <a:t>pastoral.</a:t>
            </a:r>
            <a:endParaRPr lang="es-CL" sz="2400" dirty="0"/>
          </a:p>
          <a:p>
            <a:pPr>
              <a:buFont typeface="Arial" pitchFamily="34" charset="0"/>
              <a:buChar char="•"/>
            </a:pPr>
            <a:endParaRPr lang="es-CL" sz="2400" dirty="0"/>
          </a:p>
          <a:p>
            <a:pPr>
              <a:buFont typeface="Arial" pitchFamily="34" charset="0"/>
              <a:buChar char="•"/>
            </a:pPr>
            <a:r>
              <a:rPr lang="es-CL" sz="2400" dirty="0"/>
              <a:t>Robustecer la dimensión comunitaria de la acción pastoral (CEP</a:t>
            </a:r>
            <a:r>
              <a:rPr lang="es-CL" sz="2400" dirty="0" smtClean="0"/>
              <a:t>).</a:t>
            </a:r>
            <a:endParaRPr lang="es-CL" sz="2400" dirty="0"/>
          </a:p>
          <a:p>
            <a:pPr>
              <a:buFont typeface="Arial" pitchFamily="34" charset="0"/>
              <a:buChar char="•"/>
            </a:pPr>
            <a:endParaRPr lang="es-CL" sz="2400" dirty="0"/>
          </a:p>
          <a:p>
            <a:pPr>
              <a:buFont typeface="Arial" pitchFamily="34" charset="0"/>
              <a:buChar char="•"/>
            </a:pPr>
            <a:r>
              <a:rPr lang="es-CL" sz="2400" dirty="0"/>
              <a:t>Para ello: multiplicar el esfuerzo de formación </a:t>
            </a:r>
            <a:r>
              <a:rPr lang="es-CL" sz="2400" dirty="0" smtClean="0"/>
              <a:t>pastoral.</a:t>
            </a:r>
            <a:endParaRPr lang="es-CL" sz="2400" dirty="0"/>
          </a:p>
        </p:txBody>
      </p:sp>
    </p:spTree>
  </p:cSld>
  <p:clrMapOvr>
    <a:masterClrMapping/>
  </p:clrMapOvr>
  <p:transition>
    <p:wipe dir="r"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285720" y="714356"/>
            <a:ext cx="8715436" cy="1071570"/>
          </a:xfrm>
        </p:spPr>
        <p:txBody>
          <a:bodyPr>
            <a:noAutofit/>
          </a:bodyPr>
          <a:lstStyle/>
          <a:p>
            <a:pPr>
              <a:buFontTx/>
              <a:buAutoNum type="arabicPeriod" startAt="2"/>
            </a:pPr>
            <a:r>
              <a:rPr lang="es-CL" sz="2800" b="1" dirty="0">
                <a:latin typeface="+mn-lt"/>
              </a:rPr>
              <a:t>Una pastoral claramente orientada al anuncio de Cristo y  la educación de los jóvenes en la fe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2292670"/>
            <a:ext cx="8229600" cy="3850974"/>
          </a:xfrm>
        </p:spPr>
        <p:txBody>
          <a:bodyPr>
            <a:noAutofit/>
          </a:bodyPr>
          <a:lstStyle/>
          <a:p>
            <a:pPr marL="609600" indent="-609600">
              <a:buFont typeface="Wingdings" pitchFamily="2" charset="2"/>
              <a:buNone/>
            </a:pPr>
            <a:r>
              <a:rPr lang="es-CL" sz="2400" dirty="0" smtClean="0"/>
              <a:t>Prioridades</a:t>
            </a:r>
            <a:r>
              <a:rPr lang="es-CL" sz="2400" dirty="0"/>
              <a:t>:</a:t>
            </a:r>
          </a:p>
          <a:p>
            <a:pPr marL="609600" indent="-609600">
              <a:buFont typeface="Wingdings" pitchFamily="2" charset="2"/>
              <a:buAutoNum type="alphaLcPeriod"/>
            </a:pPr>
            <a:r>
              <a:rPr lang="es-CL" sz="2400" dirty="0" smtClean="0"/>
              <a:t>Una </a:t>
            </a:r>
            <a:r>
              <a:rPr lang="es-CL" sz="2400" dirty="0"/>
              <a:t>PJ más Misionera…</a:t>
            </a:r>
          </a:p>
          <a:p>
            <a:pPr marL="609600" indent="-609600">
              <a:buFont typeface="Wingdings" pitchFamily="2" charset="2"/>
              <a:buAutoNum type="alphaLcPeriod"/>
            </a:pPr>
            <a:r>
              <a:rPr lang="es-CL" sz="2400" dirty="0"/>
              <a:t>Una evangelización inserta en el campo de la educación… </a:t>
            </a:r>
            <a:r>
              <a:rPr lang="es-CL" sz="2400" i="1" dirty="0">
                <a:cs typeface="Angsana New" pitchFamily="18" charset="-34"/>
              </a:rPr>
              <a:t>una cultura alternativa inspirada en la </a:t>
            </a:r>
            <a:r>
              <a:rPr lang="es-CL" sz="2400" i="1" dirty="0" smtClean="0">
                <a:cs typeface="Angsana New" pitchFamily="18" charset="-34"/>
              </a:rPr>
              <a:t>fe.</a:t>
            </a:r>
          </a:p>
          <a:p>
            <a:pPr marL="609600" indent="-609600">
              <a:buFontTx/>
              <a:buAutoNum type="alphaLcPeriod" startAt="3"/>
            </a:pPr>
            <a:r>
              <a:rPr lang="es-CL" sz="2400" dirty="0" smtClean="0"/>
              <a:t>Una evangelización capaz de adaptarse a la condición evolutiva del joven</a:t>
            </a:r>
          </a:p>
          <a:p>
            <a:pPr marL="609600" indent="-609600">
              <a:buFontTx/>
              <a:buAutoNum type="alphaLcPeriod" startAt="3"/>
            </a:pPr>
            <a:r>
              <a:rPr lang="es-CL" sz="2400" dirty="0" smtClean="0"/>
              <a:t>…de formar mentalidad…inspirar visiones…madurar opciones…forme la conciencia moral…eduque en el compromiso social.</a:t>
            </a:r>
          </a:p>
          <a:p>
            <a:pPr marL="609600" indent="-609600">
              <a:buFont typeface="Wingdings" pitchFamily="2" charset="2"/>
              <a:buAutoNum type="alphaLcPeriod"/>
            </a:pPr>
            <a:endParaRPr lang="es-CL" sz="2400" i="1" dirty="0">
              <a:cs typeface="Angsana New" pitchFamily="18" charset="-34"/>
            </a:endParaRPr>
          </a:p>
        </p:txBody>
      </p:sp>
    </p:spTree>
  </p:cSld>
  <p:clrMapOvr>
    <a:masterClrMapping/>
  </p:clrMapOvr>
  <p:transition>
    <p:wipe dir="u"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CL" sz="3200" b="1" dirty="0" smtClean="0">
                <a:latin typeface="+mn-lt"/>
              </a:rPr>
              <a:t>3. Profundizar </a:t>
            </a:r>
            <a:r>
              <a:rPr lang="es-CL" sz="3200" b="1" dirty="0">
                <a:latin typeface="+mn-lt"/>
              </a:rPr>
              <a:t>y reforzar la dimensión vocacional en cualquier propuesta pastoral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marL="609600" indent="-609600"/>
            <a:endParaRPr lang="es-CL" dirty="0"/>
          </a:p>
          <a:p>
            <a:pPr marL="609600" indent="-609600">
              <a:buFontTx/>
              <a:buAutoNum type="alphaLcPeriod"/>
            </a:pPr>
            <a:r>
              <a:rPr lang="es-CL" dirty="0"/>
              <a:t>Promover una cultura vocacional</a:t>
            </a:r>
          </a:p>
          <a:p>
            <a:pPr marL="609600" indent="-609600">
              <a:buFontTx/>
              <a:buAutoNum type="alphaLcPeriod"/>
            </a:pPr>
            <a:r>
              <a:rPr lang="es-CL" dirty="0"/>
              <a:t>Asegurar un Itinerario de Educación en la fe</a:t>
            </a:r>
          </a:p>
          <a:p>
            <a:pPr marL="609600" indent="-609600">
              <a:buFontTx/>
              <a:buAutoNum type="alphaLcPeriod"/>
            </a:pPr>
            <a:r>
              <a:rPr lang="es-CL" dirty="0"/>
              <a:t>Testimoniar con coraje la alegría de la propia vocación.</a:t>
            </a:r>
          </a:p>
        </p:txBody>
      </p:sp>
    </p:spTree>
  </p:cSld>
  <p:clrMapOvr>
    <a:masterClrMapping/>
  </p:clrMapOvr>
  <p:transition>
    <p:wedge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CL" sz="3200" b="1" dirty="0" smtClean="0">
                <a:latin typeface="+mn-lt"/>
              </a:rPr>
              <a:t>4. Una </a:t>
            </a:r>
            <a:r>
              <a:rPr lang="es-CL" sz="3200" b="1" dirty="0">
                <a:latin typeface="+mn-lt"/>
              </a:rPr>
              <a:t>atención especial a los jóvenes más pobres y en riesgo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2221232"/>
            <a:ext cx="8229600" cy="3565222"/>
          </a:xfrm>
        </p:spPr>
        <p:txBody>
          <a:bodyPr>
            <a:normAutofit/>
          </a:bodyPr>
          <a:lstStyle/>
          <a:p>
            <a:r>
              <a:rPr lang="es-CL" sz="2400" dirty="0" smtClean="0"/>
              <a:t>“…</a:t>
            </a:r>
            <a:r>
              <a:rPr lang="es-CL" sz="2400" i="1" dirty="0"/>
              <a:t>no basta tener algunas obras o servicios especialmente dedicados a los jóvenes más pobres</a:t>
            </a:r>
            <a:r>
              <a:rPr lang="es-CL" sz="2400" dirty="0" smtClean="0"/>
              <a:t>…”.</a:t>
            </a:r>
          </a:p>
          <a:p>
            <a:pPr>
              <a:buNone/>
            </a:pPr>
            <a:endParaRPr lang="es-CL" sz="2400" dirty="0"/>
          </a:p>
          <a:p>
            <a:r>
              <a:rPr lang="es-CL" sz="2400" dirty="0"/>
              <a:t>“</a:t>
            </a:r>
            <a:r>
              <a:rPr lang="es-CL" sz="2400" i="1" dirty="0"/>
              <a:t>transformación de la mentalidad y de las tendencias culturales …</a:t>
            </a:r>
            <a:r>
              <a:rPr lang="es-CL" sz="2400" dirty="0"/>
              <a:t>” …ante la exclusión social</a:t>
            </a:r>
            <a:r>
              <a:rPr lang="es-CL" sz="2400" dirty="0" smtClean="0"/>
              <a:t>.</a:t>
            </a:r>
          </a:p>
          <a:p>
            <a:pPr>
              <a:buNone/>
            </a:pPr>
            <a:endParaRPr lang="es-CL" sz="2400" dirty="0"/>
          </a:p>
          <a:p>
            <a:r>
              <a:rPr lang="es-CL" sz="2400" dirty="0"/>
              <a:t>“</a:t>
            </a:r>
            <a:r>
              <a:rPr lang="es-CL" sz="2400" i="1" dirty="0"/>
              <a:t>desarrollar la dimensión religiosa de la persona como un factor fundamental de humanización y de prevención</a:t>
            </a:r>
            <a:r>
              <a:rPr lang="es-CL" sz="2400" dirty="0" smtClean="0"/>
              <a:t>…”.</a:t>
            </a:r>
            <a:endParaRPr lang="es-CL" sz="2400" dirty="0"/>
          </a:p>
        </p:txBody>
      </p:sp>
    </p:spTree>
  </p:cSld>
  <p:clrMapOvr>
    <a:masterClrMapping/>
  </p:clrMapOvr>
  <p:transition>
    <p:pull dir="d"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xfrm>
            <a:off x="285720" y="704088"/>
            <a:ext cx="8215370" cy="1510466"/>
          </a:xfrm>
        </p:spPr>
        <p:txBody>
          <a:bodyPr>
            <a:noAutofit/>
          </a:bodyPr>
          <a:lstStyle/>
          <a:p>
            <a:r>
              <a:rPr lang="es-CL" sz="3200" b="1" dirty="0" smtClean="0">
                <a:latin typeface="+mn-lt"/>
              </a:rPr>
              <a:t>5. Redefinir  </a:t>
            </a:r>
            <a:r>
              <a:rPr lang="es-CL" sz="3200" b="1" dirty="0">
                <a:latin typeface="+mn-lt"/>
              </a:rPr>
              <a:t>nuestras presencias para hacerlas más significativas, es decir, “nuevas presencias”.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2428868"/>
            <a:ext cx="8229600" cy="3143272"/>
          </a:xfrm>
        </p:spPr>
        <p:txBody>
          <a:bodyPr>
            <a:normAutofit/>
          </a:bodyPr>
          <a:lstStyle/>
          <a:p>
            <a:r>
              <a:rPr lang="es-CL" sz="2400" dirty="0" smtClean="0"/>
              <a:t>Requiere  </a:t>
            </a:r>
            <a:r>
              <a:rPr lang="es-CL" sz="2400" dirty="0"/>
              <a:t>centrar la atención no tanto en la gestión y organización</a:t>
            </a:r>
            <a:r>
              <a:rPr lang="es-CL" sz="2400" dirty="0" smtClean="0"/>
              <a:t>… cuanto </a:t>
            </a:r>
            <a:r>
              <a:rPr lang="es-CL" sz="2400" dirty="0"/>
              <a:t>en el </a:t>
            </a:r>
            <a:r>
              <a:rPr lang="es-CL" sz="2400" dirty="0" smtClean="0"/>
              <a:t>acompañamiento </a:t>
            </a:r>
            <a:r>
              <a:rPr lang="es-CL" sz="2400" dirty="0"/>
              <a:t>y en la formación de los educadores y </a:t>
            </a:r>
            <a:r>
              <a:rPr lang="es-CL" sz="2400" dirty="0" smtClean="0"/>
              <a:t>jóvenes.</a:t>
            </a:r>
          </a:p>
          <a:p>
            <a:pPr>
              <a:buNone/>
            </a:pPr>
            <a:endParaRPr lang="es-CL" sz="2400" dirty="0"/>
          </a:p>
          <a:p>
            <a:r>
              <a:rPr lang="es-CL" sz="2400" dirty="0"/>
              <a:t>“…para crear nuevos tipos de </a:t>
            </a:r>
            <a:r>
              <a:rPr lang="es-CL" sz="2400" dirty="0" smtClean="0"/>
              <a:t>presencias”</a:t>
            </a:r>
            <a:endParaRPr lang="es-CL" sz="2400" dirty="0"/>
          </a:p>
          <a:p>
            <a:pPr>
              <a:buFontTx/>
              <a:buNone/>
            </a:pPr>
            <a:r>
              <a:rPr lang="es-CL" sz="2400" dirty="0"/>
              <a:t>	(Centros de formación, formación de colaboradores</a:t>
            </a:r>
            <a:r>
              <a:rPr lang="es-CL" sz="2400" dirty="0" smtClean="0"/>
              <a:t>… renovación </a:t>
            </a:r>
            <a:r>
              <a:rPr lang="es-CL" sz="2400" dirty="0"/>
              <a:t>del POI, </a:t>
            </a:r>
            <a:r>
              <a:rPr lang="es-CL" sz="2400" dirty="0" smtClean="0"/>
              <a:t>etc.).</a:t>
            </a:r>
            <a:endParaRPr lang="es-CL" sz="2400" dirty="0"/>
          </a:p>
        </p:txBody>
      </p:sp>
    </p:spTree>
  </p:cSld>
  <p:clrMapOvr>
    <a:masterClrMapping/>
  </p:clrMapOvr>
  <p:transition>
    <p:pull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xfrm>
            <a:off x="500034" y="928670"/>
            <a:ext cx="8229600" cy="2214578"/>
          </a:xfrm>
        </p:spPr>
        <p:txBody>
          <a:bodyPr>
            <a:noAutofit/>
          </a:bodyPr>
          <a:lstStyle/>
          <a:p>
            <a:r>
              <a:rPr lang="es-CL" sz="3200" b="1" dirty="0" smtClean="0">
                <a:latin typeface="+mn-lt"/>
              </a:rPr>
              <a:t>6. Una </a:t>
            </a:r>
            <a:r>
              <a:rPr lang="es-CL" sz="3200" b="1" dirty="0">
                <a:latin typeface="+mn-lt"/>
              </a:rPr>
              <a:t>animación pastoral cada vez más unida y coordinada entre diversos  </a:t>
            </a:r>
            <a:r>
              <a:rPr lang="es-CL" sz="3200" b="1" dirty="0" err="1">
                <a:latin typeface="+mn-lt"/>
              </a:rPr>
              <a:t>Dicasterios</a:t>
            </a:r>
            <a:r>
              <a:rPr lang="es-CL" sz="3200" b="1" dirty="0">
                <a:latin typeface="+mn-lt"/>
              </a:rPr>
              <a:t>, en particular </a:t>
            </a:r>
            <a:r>
              <a:rPr lang="es-CL" sz="3200" b="1" dirty="0" smtClean="0">
                <a:latin typeface="+mn-lt"/>
              </a:rPr>
              <a:t>Pastoral </a:t>
            </a:r>
            <a:r>
              <a:rPr lang="es-CL" sz="3200" b="1" dirty="0">
                <a:latin typeface="+mn-lt"/>
              </a:rPr>
              <a:t>Juvenil, Comunicación Social y Misiones.</a:t>
            </a:r>
          </a:p>
        </p:txBody>
      </p:sp>
      <p:sp>
        <p:nvSpPr>
          <p:cNvPr id="5" name="4 Rectángulo"/>
          <p:cNvSpPr/>
          <p:nvPr/>
        </p:nvSpPr>
        <p:spPr>
          <a:xfrm>
            <a:off x="571472" y="3357563"/>
            <a:ext cx="7858164" cy="16435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74320" lvl="0" indent="-274320" fontAlgn="auto">
              <a:spcBef>
                <a:spcPct val="20000"/>
              </a:spcBef>
              <a:spcAft>
                <a:spcPts val="0"/>
              </a:spcAft>
              <a:buClr>
                <a:srgbClr val="0BD0D9"/>
              </a:buClr>
              <a:buSzPct val="95000"/>
              <a:buFont typeface="Wingdings 2"/>
              <a:buChar char=""/>
            </a:pPr>
            <a:r>
              <a:rPr lang="es-CL" dirty="0" smtClean="0">
                <a:solidFill>
                  <a:prstClr val="black"/>
                </a:solidFill>
                <a:latin typeface="Constantia"/>
                <a:cs typeface="+mn-cs"/>
              </a:rPr>
              <a:t>Interdependencia… colaboración </a:t>
            </a:r>
            <a:r>
              <a:rPr lang="es-CL" dirty="0">
                <a:solidFill>
                  <a:prstClr val="black"/>
                </a:solidFill>
                <a:latin typeface="Constantia"/>
                <a:cs typeface="+mn-cs"/>
              </a:rPr>
              <a:t>más Orgánica</a:t>
            </a:r>
            <a:r>
              <a:rPr lang="es-CL" dirty="0" smtClean="0">
                <a:solidFill>
                  <a:prstClr val="black"/>
                </a:solidFill>
                <a:latin typeface="Constantia"/>
                <a:cs typeface="+mn-cs"/>
              </a:rPr>
              <a:t>… asumir </a:t>
            </a:r>
            <a:r>
              <a:rPr lang="es-CL" dirty="0">
                <a:solidFill>
                  <a:prstClr val="black"/>
                </a:solidFill>
                <a:latin typeface="Constantia"/>
                <a:cs typeface="+mn-cs"/>
              </a:rPr>
              <a:t>dinámica de la acción misionera.</a:t>
            </a:r>
          </a:p>
          <a:p>
            <a:pPr marL="274320" lvl="0" indent="-274320" fontAlgn="auto">
              <a:spcBef>
                <a:spcPct val="20000"/>
              </a:spcBef>
              <a:spcAft>
                <a:spcPts val="0"/>
              </a:spcAft>
              <a:buClr>
                <a:srgbClr val="0BD0D9"/>
              </a:buClr>
              <a:buSzPct val="95000"/>
              <a:buFont typeface="Wingdings 2"/>
              <a:buChar char=""/>
            </a:pPr>
            <a:r>
              <a:rPr lang="es-CL" dirty="0" smtClean="0">
                <a:solidFill>
                  <a:prstClr val="black"/>
                </a:solidFill>
                <a:latin typeface="Constantia"/>
                <a:cs typeface="+mn-cs"/>
              </a:rPr>
              <a:t>“</a:t>
            </a:r>
            <a:r>
              <a:rPr lang="es-CL" i="1" dirty="0">
                <a:solidFill>
                  <a:prstClr val="black"/>
                </a:solidFill>
                <a:latin typeface="Constantia"/>
                <a:cs typeface="+mn-cs"/>
              </a:rPr>
              <a:t>la pastoral juvenil debe asumir cada vez más la cultura de la comunicación</a:t>
            </a:r>
            <a:r>
              <a:rPr lang="es-CL" dirty="0">
                <a:solidFill>
                  <a:prstClr val="black"/>
                </a:solidFill>
                <a:latin typeface="Constantia"/>
                <a:cs typeface="+mn-cs"/>
              </a:rPr>
              <a:t>”</a:t>
            </a:r>
            <a:endParaRPr lang="es-CL" dirty="0">
              <a:solidFill>
                <a:prstClr val="black"/>
              </a:solidFill>
              <a:latin typeface="Constantia"/>
              <a:cs typeface="+mn-cs"/>
            </a:endParaRPr>
          </a:p>
        </p:txBody>
      </p:sp>
    </p:spTree>
  </p:cSld>
  <p:clrMapOvr>
    <a:masterClrMapping/>
  </p:clrMapOvr>
  <p:transition>
    <p:pull dir="r"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ujo">
  <a:themeElements>
    <a:clrScheme name="Flujo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ujo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ujo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316</TotalTime>
  <Words>424</Words>
  <Application>Microsoft PowerPoint</Application>
  <PresentationFormat>Presentación en pantalla (4:3)</PresentationFormat>
  <Paragraphs>44</Paragraphs>
  <Slides>9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9</vt:i4>
      </vt:variant>
    </vt:vector>
  </HeadingPairs>
  <TitlesOfParts>
    <vt:vector size="14" baseType="lpstr">
      <vt:lpstr>Arial</vt:lpstr>
      <vt:lpstr>Wingdings</vt:lpstr>
      <vt:lpstr>Monotype Corsiva</vt:lpstr>
      <vt:lpstr>Angsana New</vt:lpstr>
      <vt:lpstr>Flujo</vt:lpstr>
      <vt:lpstr>La Pastoral Juvenil Salesiana</vt:lpstr>
      <vt:lpstr>Capítulo 4</vt:lpstr>
      <vt:lpstr>1.Continuar con el esfuerzo de asimilación y de práctica del Modelo de la PJS</vt:lpstr>
      <vt:lpstr>Diapositiva 4</vt:lpstr>
      <vt:lpstr>Una pastoral claramente orientada al anuncio de Cristo y  la educación de los jóvenes en la fe</vt:lpstr>
      <vt:lpstr>3. Profundizar y reforzar la dimensión vocacional en cualquier propuesta pastoral</vt:lpstr>
      <vt:lpstr>4. Una atención especial a los jóvenes más pobres y en riesgo</vt:lpstr>
      <vt:lpstr>5. Redefinir  nuestras presencias para hacerlas más significativas, es decir, “nuevas presencias”.</vt:lpstr>
      <vt:lpstr>6. Una animación pastoral cada vez más unida y coordinada entre diversos  Dicasterios, en particular Pastoral Juvenil, Comunicación Social y Misiones.</vt:lpstr>
    </vt:vector>
  </TitlesOfParts>
  <Company>casa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PERPECTIVAS DE FUTURO PARA LA PASTORAL JUVENIL SALESIANA</dc:title>
  <dc:creator>cesar gonzalez</dc:creator>
  <cp:lastModifiedBy>Javier Díaz Tejo</cp:lastModifiedBy>
  <cp:revision>7</cp:revision>
  <dcterms:created xsi:type="dcterms:W3CDTF">2010-07-21T00:25:12Z</dcterms:created>
  <dcterms:modified xsi:type="dcterms:W3CDTF">2010-07-30T16:48:56Z</dcterms:modified>
</cp:coreProperties>
</file>

<file path=docProps/thumbnail.jpeg>
</file>