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4" r:id="rId3"/>
    <p:sldId id="257" r:id="rId4"/>
    <p:sldId id="260" r:id="rId5"/>
    <p:sldId id="259" r:id="rId6"/>
    <p:sldId id="266" r:id="rId7"/>
    <p:sldId id="258" r:id="rId8"/>
    <p:sldId id="261" r:id="rId9"/>
    <p:sldId id="262" r:id="rId10"/>
    <p:sldId id="263" r:id="rId11"/>
    <p:sldId id="267" r:id="rId12"/>
    <p:sldId id="265" r:id="rId13"/>
    <p:sldId id="268" r:id="rId14"/>
    <p:sldId id="269" r:id="rId15"/>
    <p:sldId id="270" r:id="rId16"/>
  </p:sldIdLst>
  <p:sldSz cx="9144000" cy="6858000" type="screen4x3"/>
  <p:notesSz cx="6858000" cy="90773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780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81EE-0BC0-4283-8FF4-FDCF552117A3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2171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2171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182717-A3F3-4A60-8A05-70CCBDC9A3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0D5858-00F3-43FD-A169-11A9CC111F0B}" type="datetimeFigureOut">
              <a:rPr lang="es-ES" smtClean="0"/>
              <a:t>30/07/2010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60463" y="681038"/>
            <a:ext cx="4537075" cy="3403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11650"/>
            <a:ext cx="5486400" cy="408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2171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2171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BA0E67-C562-42DE-B2A6-1075AFF3C9E5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A0E67-C562-42DE-B2A6-1075AFF3C9E5}" type="slidenum">
              <a:rPr lang="es-ES" smtClean="0"/>
              <a:t>5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762E-543A-45D7-A164-475A4F6AE9C3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C526A05-9CC6-428C-9908-7517D7E41F3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762E-543A-45D7-A164-475A4F6AE9C3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6A05-9CC6-428C-9908-7517D7E41F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762E-543A-45D7-A164-475A4F6AE9C3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6A05-9CC6-428C-9908-7517D7E41F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762E-543A-45D7-A164-475A4F6AE9C3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6A05-9CC6-428C-9908-7517D7E41F3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762E-543A-45D7-A164-475A4F6AE9C3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C526A05-9CC6-428C-9908-7517D7E41F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762E-543A-45D7-A164-475A4F6AE9C3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6A05-9CC6-428C-9908-7517D7E41F3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762E-543A-45D7-A164-475A4F6AE9C3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6A05-9CC6-428C-9908-7517D7E41F3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762E-543A-45D7-A164-475A4F6AE9C3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6A05-9CC6-428C-9908-7517D7E41F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762E-543A-45D7-A164-475A4F6AE9C3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6A05-9CC6-428C-9908-7517D7E41F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762E-543A-45D7-A164-475A4F6AE9C3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6A05-9CC6-428C-9908-7517D7E41F3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762E-543A-45D7-A164-475A4F6AE9C3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C526A05-9CC6-428C-9908-7517D7E41F3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5C762E-543A-45D7-A164-475A4F6AE9C3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C526A05-9CC6-428C-9908-7517D7E41F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1472" y="1285860"/>
            <a:ext cx="8358246" cy="1928826"/>
          </a:xfrm>
        </p:spPr>
        <p:txBody>
          <a:bodyPr>
            <a:noAutofit/>
          </a:bodyPr>
          <a:lstStyle/>
          <a:p>
            <a:pPr algn="l"/>
            <a:r>
              <a:rPr lang="es-CL" sz="4800" b="1" dirty="0" smtClean="0"/>
              <a:t>Elementos </a:t>
            </a:r>
            <a:r>
              <a:rPr lang="es-CL" sz="4800" b="1" dirty="0" smtClean="0"/>
              <a:t>para </a:t>
            </a:r>
            <a:r>
              <a:rPr lang="es-CL" sz="4800" b="1" dirty="0" smtClean="0"/>
              <a:t>un diagnóstico pastoral actualizado</a:t>
            </a:r>
            <a:endParaRPr lang="es-ES" sz="48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8229600" cy="526893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ES" sz="2400" i="1" dirty="0" smtClean="0"/>
              <a:t>Sombras en algunos ámbitos pastorales:</a:t>
            </a:r>
            <a:endParaRPr lang="es-ES" sz="2400" dirty="0" smtClean="0"/>
          </a:p>
          <a:p>
            <a:r>
              <a:rPr lang="es-ES" sz="2400" dirty="0" smtClean="0"/>
              <a:t>Respecto a la educación, en este momento de profundas reformas educacionales, falta reforzar un </a:t>
            </a:r>
            <a:r>
              <a:rPr lang="es-ES" sz="2400" b="1" dirty="0" smtClean="0"/>
              <a:t>proyecto educativo integral</a:t>
            </a:r>
            <a:r>
              <a:rPr lang="es-ES" sz="2400" dirty="0" smtClean="0"/>
              <a:t>. </a:t>
            </a:r>
          </a:p>
          <a:p>
            <a:r>
              <a:rPr lang="es-ES" sz="2400" dirty="0" smtClean="0"/>
              <a:t>En estructuras y servicio sociales tenemos un desarrollo insuficiente, caracterizado por el </a:t>
            </a:r>
            <a:r>
              <a:rPr lang="es-ES" sz="2400" b="1" dirty="0" smtClean="0"/>
              <a:t>servicio asistencial</a:t>
            </a:r>
            <a:r>
              <a:rPr lang="es-ES" sz="2400" dirty="0" smtClean="0"/>
              <a:t>, con acciones de baja incidencia en la promoción humana integral. </a:t>
            </a:r>
          </a:p>
          <a:p>
            <a:r>
              <a:rPr lang="es-ES" sz="2400" dirty="0" smtClean="0"/>
              <a:t>No hemos acompañado suficientemente la fe y la formación de los </a:t>
            </a:r>
            <a:r>
              <a:rPr lang="es-ES" sz="2400" b="1" dirty="0" smtClean="0"/>
              <a:t>constructores de la sociedad</a:t>
            </a:r>
            <a:r>
              <a:rPr lang="es-ES" sz="2400" dirty="0" smtClean="0"/>
              <a:t>. </a:t>
            </a:r>
          </a:p>
          <a:p>
            <a:r>
              <a:rPr lang="es-ES" sz="2400" dirty="0" smtClean="0"/>
              <a:t>La Iglesia debe crecer en </a:t>
            </a:r>
            <a:r>
              <a:rPr lang="es-ES" sz="2400" b="1" dirty="0" smtClean="0"/>
              <a:t>solidaridad interna </a:t>
            </a:r>
            <a:r>
              <a:rPr lang="es-ES" sz="2400" dirty="0" smtClean="0"/>
              <a:t>para compartir los recursos humanos y materiales, y en </a:t>
            </a:r>
            <a:r>
              <a:rPr lang="es-ES" sz="2400" b="1" dirty="0" smtClean="0"/>
              <a:t>transparencia</a:t>
            </a:r>
            <a:r>
              <a:rPr lang="es-ES" sz="2400" dirty="0" smtClean="0"/>
              <a:t> para dar cuenta del ejercicio económico en cada instancia de la comunidad eclesial.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CL" sz="3600" i="1" dirty="0" smtClean="0"/>
              <a:t>En pastoral juvenil…</a:t>
            </a:r>
            <a:endParaRPr lang="es-ES" sz="3600" i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s-CL" sz="2400" dirty="0" smtClean="0"/>
              <a:t>Falta sensibilizarnos ante los nuevos rasgos religiosos y culturales.</a:t>
            </a:r>
          </a:p>
          <a:p>
            <a:r>
              <a:rPr lang="es-CL" sz="2400" dirty="0" smtClean="0"/>
              <a:t>Nos falta una mirada más acogedora a los jóvenes.</a:t>
            </a:r>
          </a:p>
          <a:p>
            <a:r>
              <a:rPr lang="es-CL" sz="2400" dirty="0" smtClean="0"/>
              <a:t>Son muchísimos los jóvenes a quienes no se llega con propuestas evangelizadoras.</a:t>
            </a:r>
          </a:p>
          <a:p>
            <a:r>
              <a:rPr lang="es-CL" sz="2400" dirty="0" smtClean="0"/>
              <a:t>Hay que optimizar el servicio del Asesor </a:t>
            </a:r>
            <a:r>
              <a:rPr lang="es-CL" sz="2000" dirty="0" smtClean="0"/>
              <a:t>(</a:t>
            </a:r>
            <a:r>
              <a:rPr lang="es-CL" sz="2000" i="1" dirty="0" smtClean="0"/>
              <a:t>ministerio calificado</a:t>
            </a:r>
            <a:r>
              <a:rPr lang="es-CL" sz="2000" dirty="0" smtClean="0"/>
              <a:t>)</a:t>
            </a:r>
            <a:r>
              <a:rPr lang="es-CL" sz="2400" dirty="0" smtClean="0"/>
              <a:t>.</a:t>
            </a:r>
          </a:p>
          <a:p>
            <a:r>
              <a:rPr lang="es-CL" sz="2400" dirty="0" smtClean="0"/>
              <a:t>Es evidente la tentación del activismo pastoral.</a:t>
            </a:r>
            <a:endParaRPr lang="es-ES" sz="24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5786" y="1071546"/>
            <a:ext cx="7772400" cy="1362075"/>
          </a:xfrm>
        </p:spPr>
        <p:txBody>
          <a:bodyPr>
            <a:normAutofit/>
          </a:bodyPr>
          <a:lstStyle/>
          <a:p>
            <a:r>
              <a:rPr lang="es-CL" cap="none" dirty="0" smtClean="0"/>
              <a:t>Diagnóstico de la Congregación Salesiana en Chile</a:t>
            </a:r>
            <a:endParaRPr lang="es-ES" cap="none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214414" y="2714620"/>
            <a:ext cx="7772400" cy="785818"/>
          </a:xfrm>
        </p:spPr>
        <p:txBody>
          <a:bodyPr/>
          <a:lstStyle/>
          <a:p>
            <a:pPr algn="r"/>
            <a:r>
              <a:rPr lang="es-CL" dirty="0" smtClean="0"/>
              <a:t>Desde la Relación del P. Inspector al Capítulo Inspectorial 2010</a:t>
            </a:r>
            <a:endParaRPr lang="es-E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28596" y="785794"/>
            <a:ext cx="842968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365125" algn="just" fontAlgn="base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es-ES" sz="2400" dirty="0" smtClean="0">
                <a:ea typeface="Times New Roman" pitchFamily="18" charset="0"/>
                <a:cs typeface="Arial" pitchFamily="34" charset="0"/>
              </a:rPr>
              <a:t>La presencia y acción de los sdb es reconocida, apreciada y hasta aplaudida por la sociedad civil y la Iglesia en Chile.</a:t>
            </a:r>
            <a:endParaRPr lang="es-ES" sz="2400" dirty="0" smtClean="0"/>
          </a:p>
          <a:p>
            <a:pPr marL="0" marR="0" lvl="0" indent="3651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itchFamily="34" charset="0"/>
              <a:buChar char="•"/>
              <a:tabLst/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Existe un esfuerzo inspectorial por la animación vocacional.</a:t>
            </a:r>
          </a:p>
          <a:p>
            <a:pPr marL="0" marR="0" lvl="0" indent="3651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itchFamily="34" charset="0"/>
              <a:buChar char="•"/>
              <a:tabLst/>
            </a:pPr>
            <a:r>
              <a:rPr lang="es-ES" sz="2400" dirty="0" smtClean="0">
                <a:ea typeface="Times New Roman" pitchFamily="18" charset="0"/>
                <a:cs typeface="Arial" pitchFamily="34" charset="0"/>
              </a:rPr>
              <a:t>Hay </a:t>
            </a: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buena voluntad de parte de los Directores por atender mejor a las necesidades de los hermanos.</a:t>
            </a:r>
          </a:p>
          <a:p>
            <a:pPr marL="0" marR="0" lvl="0" indent="3651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itchFamily="34" charset="0"/>
              <a:buChar char="•"/>
              <a:tabLst/>
            </a:pPr>
            <a:r>
              <a:rPr lang="es-ES" sz="2400" dirty="0" smtClean="0">
                <a:ea typeface="Times New Roman" pitchFamily="18" charset="0"/>
                <a:cs typeface="Arial" pitchFamily="34" charset="0"/>
              </a:rPr>
              <a:t>Existe un</a:t>
            </a: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esfuerzo de todos los Sdb por mejorar su respuesta personal al Señor. </a:t>
            </a:r>
          </a:p>
          <a:p>
            <a:pPr marL="0" marR="0" lvl="0" indent="3651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itchFamily="34" charset="0"/>
              <a:buChar char="•"/>
              <a:tabLst/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Se destaca la generosidad de muchas comunidades en aportar solidariamente a las necesidades de la Fundación “Obra Don Bosco Vida Compartida”, a los damnificados del terremoto de Haití y de nuestra patria.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714356"/>
            <a:ext cx="842968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51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Se constata:</a:t>
            </a:r>
          </a:p>
          <a:p>
            <a:pPr marL="0" marR="0" lvl="0" indent="3651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itchFamily="34" charset="0"/>
              <a:buChar char="•"/>
              <a:tabLst/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el crecimiento en el ordenamiento administrativo que contribuye a la transparencia de la gestión inspectorial. </a:t>
            </a:r>
          </a:p>
          <a:p>
            <a:pPr marL="0" marR="0" lvl="0" indent="3651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itchFamily="34" charset="0"/>
              <a:buChar char="•"/>
              <a:tabLst/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el trabajo constante del Equipo de Pastoral Juvenil Inspectorial para dar respuesta a los desafíos de la misi</a:t>
            </a:r>
            <a:r>
              <a:rPr lang="es-ES" sz="2400" dirty="0" smtClean="0">
                <a:ea typeface="Times New Roman" pitchFamily="18" charset="0"/>
                <a:cs typeface="Arial" pitchFamily="34" charset="0"/>
              </a:rPr>
              <a:t>ó</a:t>
            </a: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n hoy; </a:t>
            </a:r>
          </a:p>
          <a:p>
            <a:pPr marL="0" marR="0" lvl="0" indent="3651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itchFamily="34" charset="0"/>
              <a:buChar char="•"/>
              <a:tabLst/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la entrega generosa del Equipo de Comunicación, sobre todo durante la visita de Don Bosco y el terremoto; </a:t>
            </a:r>
          </a:p>
          <a:p>
            <a:pPr marL="0" marR="0" lvl="0" indent="3651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itchFamily="34" charset="0"/>
              <a:buChar char="•"/>
              <a:tabLst/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el compromiso del Área de Formación para ayudar a los sdb a tomar conciencia de la necesidad de estar permanentemente en formación; </a:t>
            </a:r>
          </a:p>
          <a:p>
            <a:pPr marL="0" marR="0" lvl="0" indent="3651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itchFamily="34" charset="0"/>
              <a:buChar char="•"/>
              <a:tabLst/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el crecimiento de la conciencia de Familia Salesiana en la Inspectoría.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28596" y="642918"/>
            <a:ext cx="828680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55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Se perciben:</a:t>
            </a:r>
          </a:p>
          <a:p>
            <a:pPr marL="0" marR="0" lvl="0" indent="355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itchFamily="34" charset="0"/>
              <a:buChar char="•"/>
              <a:tabLst/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los desajustes que producen en las “reducidas comunidades” los múltiples compromisos apostólicos y administrativos; </a:t>
            </a:r>
          </a:p>
          <a:p>
            <a:pPr marL="0" marR="0" lvl="0" indent="355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itchFamily="34" charset="0"/>
              <a:buChar char="•"/>
              <a:tabLst/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las dificultades para mantener una vida comunitaria más regular, con momentos tranquilos de oración, de formación, de encuentros y de convivencia fraternal; </a:t>
            </a:r>
          </a:p>
          <a:p>
            <a:pPr marL="0" marR="0" lvl="0" indent="355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itchFamily="34" charset="0"/>
              <a:buChar char="•"/>
              <a:tabLst/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las problemáticas personales de varios hermanos que surgen por motivos de salud, de relaciones interpersonales, de cansancio y de desencanto.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095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 Comparte el P. Inspector:</a:t>
            </a:r>
          </a:p>
          <a:p>
            <a:pPr marL="0" marR="0" lvl="0" indent="2095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itchFamily="34" charset="0"/>
              <a:buChar char="•"/>
              <a:tabLst/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el sufrimiento de muchos Sdb por la fragilidad vocacional, especialmente de los hermanos jóvenes; </a:t>
            </a:r>
          </a:p>
          <a:p>
            <a:pPr marL="0" marR="0" lvl="0" indent="2095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itchFamily="34" charset="0"/>
              <a:buChar char="•"/>
              <a:tabLst/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el dolor y la tensión causados por las acusaciones sobre abusos de menores que han tocado también nuestra Inspectoría.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1142985"/>
            <a:ext cx="7772400" cy="1143008"/>
          </a:xfrm>
        </p:spPr>
        <p:txBody>
          <a:bodyPr/>
          <a:lstStyle/>
          <a:p>
            <a:r>
              <a:rPr lang="es-CL" cap="none" dirty="0" smtClean="0"/>
              <a:t>Diagnóstico de la Iglesia en Chile</a:t>
            </a:r>
            <a:endParaRPr lang="es-ES" cap="none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214414" y="2714620"/>
            <a:ext cx="7772400" cy="928694"/>
          </a:xfrm>
        </p:spPr>
        <p:txBody>
          <a:bodyPr/>
          <a:lstStyle/>
          <a:p>
            <a:pPr algn="r"/>
            <a:r>
              <a:rPr lang="es-CL" dirty="0" smtClean="0"/>
              <a:t>Según “</a:t>
            </a:r>
            <a:r>
              <a:rPr lang="es-CL" i="1" dirty="0" smtClean="0"/>
              <a:t>Orientaciones Pastorales 2008-2012</a:t>
            </a:r>
            <a:r>
              <a:rPr lang="es-CL" dirty="0" smtClean="0"/>
              <a:t>” </a:t>
            </a:r>
          </a:p>
          <a:p>
            <a:pPr algn="r"/>
            <a:r>
              <a:rPr lang="es-CL" dirty="0" smtClean="0"/>
              <a:t>y “</a:t>
            </a:r>
            <a:r>
              <a:rPr lang="es-CL" i="1" dirty="0" smtClean="0"/>
              <a:t>Por las Huellas de Jesús</a:t>
            </a:r>
            <a:r>
              <a:rPr lang="es-CL" dirty="0" smtClean="0"/>
              <a:t>” de la CECH</a:t>
            </a:r>
            <a:endParaRPr lang="es-E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785794"/>
            <a:ext cx="8229600" cy="4186254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es-ES" sz="2600" b="1" i="1" dirty="0" smtClean="0">
                <a:solidFill>
                  <a:prstClr val="black"/>
                </a:solidFill>
              </a:rPr>
              <a:t>Luces en nuestra Iglesia</a:t>
            </a:r>
            <a:r>
              <a:rPr lang="es-ES" sz="2600" i="1" dirty="0" smtClean="0">
                <a:solidFill>
                  <a:prstClr val="black"/>
                </a:solidFill>
              </a:rPr>
              <a:t>: </a:t>
            </a:r>
            <a:endParaRPr lang="es-ES" sz="2400" i="1" dirty="0" smtClean="0"/>
          </a:p>
          <a:p>
            <a:r>
              <a:rPr lang="es-ES" sz="2400" dirty="0" smtClean="0"/>
              <a:t>Nuestra </a:t>
            </a:r>
            <a:r>
              <a:rPr lang="es-ES" sz="2400" dirty="0"/>
              <a:t>Iglesia ha crecido en un </a:t>
            </a:r>
            <a:r>
              <a:rPr lang="es-ES" sz="2400" b="1" dirty="0"/>
              <a:t>encuentro vital</a:t>
            </a:r>
            <a:r>
              <a:rPr lang="es-ES" sz="2400" dirty="0"/>
              <a:t>, personal y comunitario, </a:t>
            </a:r>
            <a:r>
              <a:rPr lang="es-ES" sz="2400" b="1" dirty="0"/>
              <a:t>con el Señor </a:t>
            </a:r>
            <a:r>
              <a:rPr lang="es-ES" sz="2400" b="1" dirty="0" smtClean="0"/>
              <a:t>Jesús</a:t>
            </a:r>
            <a:r>
              <a:rPr lang="es-ES" sz="2400" dirty="0" smtClean="0"/>
              <a:t>.</a:t>
            </a:r>
            <a:endParaRPr lang="es-ES" sz="2400" dirty="0"/>
          </a:p>
          <a:p>
            <a:r>
              <a:rPr lang="es-ES" sz="2400" dirty="0" smtClean="0"/>
              <a:t>Ha crecido la </a:t>
            </a:r>
            <a:r>
              <a:rPr lang="es-ES" sz="2400" dirty="0"/>
              <a:t>difusión y </a:t>
            </a:r>
            <a:r>
              <a:rPr lang="es-ES" sz="2400" dirty="0" smtClean="0"/>
              <a:t>el </a:t>
            </a:r>
            <a:r>
              <a:rPr lang="es-ES" sz="2400" dirty="0"/>
              <a:t>conocimiento de la </a:t>
            </a:r>
            <a:r>
              <a:rPr lang="es-ES" sz="2400" b="1" dirty="0"/>
              <a:t>Palabra de Dios </a:t>
            </a:r>
            <a:r>
              <a:rPr lang="es-ES" sz="2400" dirty="0"/>
              <a:t>y de la animación bíblica de la </a:t>
            </a:r>
            <a:r>
              <a:rPr lang="es-ES" sz="2400" dirty="0" smtClean="0"/>
              <a:t>pastoral. </a:t>
            </a:r>
            <a:endParaRPr lang="es-ES" sz="2400" dirty="0"/>
          </a:p>
          <a:p>
            <a:r>
              <a:rPr lang="es-ES" sz="2400" dirty="0" smtClean="0"/>
              <a:t>Hay un </a:t>
            </a:r>
            <a:r>
              <a:rPr lang="es-ES" sz="2400" dirty="0"/>
              <a:t>inmenso cariño y </a:t>
            </a:r>
            <a:r>
              <a:rPr lang="es-ES" sz="2400" dirty="0" smtClean="0"/>
              <a:t>devoción hacia </a:t>
            </a:r>
            <a:r>
              <a:rPr lang="es-ES" sz="2400" dirty="0"/>
              <a:t>la Santísima </a:t>
            </a:r>
            <a:r>
              <a:rPr lang="es-ES" sz="2400" b="1" dirty="0"/>
              <a:t>Virgen María</a:t>
            </a:r>
            <a:r>
              <a:rPr lang="es-ES" sz="2400" dirty="0"/>
              <a:t>, </a:t>
            </a:r>
            <a:r>
              <a:rPr lang="es-ES" sz="2400" dirty="0" smtClean="0"/>
              <a:t>explícito en </a:t>
            </a:r>
            <a:r>
              <a:rPr lang="es-ES" sz="2400" dirty="0"/>
              <a:t>los santuarios del </a:t>
            </a:r>
            <a:r>
              <a:rPr lang="es-ES" sz="2400" dirty="0" smtClean="0"/>
              <a:t>país.</a:t>
            </a:r>
            <a:endParaRPr lang="es-ES" sz="2400" dirty="0"/>
          </a:p>
          <a:p>
            <a:r>
              <a:rPr lang="es-ES" sz="2400" dirty="0" smtClean="0"/>
              <a:t>Valoramos los </a:t>
            </a:r>
            <a:r>
              <a:rPr lang="es-ES" sz="2400" b="1" dirty="0" smtClean="0"/>
              <a:t>santos</a:t>
            </a:r>
            <a:r>
              <a:rPr lang="es-ES" sz="2400" dirty="0" smtClean="0"/>
              <a:t> </a:t>
            </a:r>
            <a:r>
              <a:rPr lang="es-ES" sz="2400" dirty="0"/>
              <a:t>chilenos, los beatos y </a:t>
            </a:r>
            <a:r>
              <a:rPr lang="es-ES" sz="2400" dirty="0" smtClean="0"/>
              <a:t>quienes están en procesos </a:t>
            </a:r>
            <a:r>
              <a:rPr lang="es-ES" sz="2400" dirty="0"/>
              <a:t>de </a:t>
            </a:r>
            <a:r>
              <a:rPr lang="es-ES" sz="2400" dirty="0" smtClean="0"/>
              <a:t>santidad. </a:t>
            </a:r>
          </a:p>
          <a:p>
            <a:r>
              <a:rPr lang="es-ES" sz="2400" dirty="0" smtClean="0"/>
              <a:t>Nos </a:t>
            </a:r>
            <a:r>
              <a:rPr lang="es-ES" sz="2400" dirty="0"/>
              <a:t>admira </a:t>
            </a:r>
            <a:r>
              <a:rPr lang="es-ES" sz="2400" dirty="0" smtClean="0"/>
              <a:t>las expresiones de </a:t>
            </a:r>
            <a:r>
              <a:rPr lang="es-ES" sz="2400" b="1" dirty="0"/>
              <a:t>piedad </a:t>
            </a:r>
            <a:r>
              <a:rPr lang="es-ES" sz="2400" b="1" dirty="0" smtClean="0"/>
              <a:t>popular</a:t>
            </a:r>
            <a:r>
              <a:rPr lang="es-ES" sz="2400" dirty="0" smtClean="0"/>
              <a:t>.</a:t>
            </a:r>
            <a:endParaRPr lang="es-ES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000109"/>
            <a:ext cx="8115328" cy="4214842"/>
          </a:xfrm>
        </p:spPr>
        <p:txBody>
          <a:bodyPr>
            <a:normAutofit/>
          </a:bodyPr>
          <a:lstStyle/>
          <a:p>
            <a:r>
              <a:rPr lang="es-ES" sz="2400" dirty="0" smtClean="0"/>
              <a:t>Vivimos en </a:t>
            </a:r>
            <a:r>
              <a:rPr lang="es-ES" sz="2400" b="1" dirty="0" smtClean="0"/>
              <a:t>comunión con la Iglesia Universal</a:t>
            </a:r>
            <a:r>
              <a:rPr lang="es-ES" sz="2400" dirty="0" smtClean="0"/>
              <a:t>, con fidelidad al Santo Padre, y en comunión con los obispos de A. Latina. </a:t>
            </a:r>
          </a:p>
          <a:p>
            <a:r>
              <a:rPr lang="es-ES" sz="2400" dirty="0" smtClean="0"/>
              <a:t>Se constata un aumento en la asistencia a la </a:t>
            </a:r>
            <a:r>
              <a:rPr lang="es-ES" sz="2400" b="1" dirty="0" smtClean="0"/>
              <a:t>celebración dominical</a:t>
            </a:r>
            <a:r>
              <a:rPr lang="es-ES" sz="2400" dirty="0" smtClean="0"/>
              <a:t>. Valoramos la catequesis sacramental, de modo especial la Catequesis Familiar. </a:t>
            </a:r>
          </a:p>
          <a:p>
            <a:r>
              <a:rPr lang="es-ES" sz="2400" dirty="0" smtClean="0"/>
              <a:t>Se ha profundizado la experiencia comunitaria en las </a:t>
            </a:r>
            <a:r>
              <a:rPr lang="es-ES" sz="2400" b="1" dirty="0" smtClean="0"/>
              <a:t>comunidades eclesiales de base</a:t>
            </a:r>
            <a:r>
              <a:rPr lang="es-ES" sz="2400" dirty="0" smtClean="0"/>
              <a:t> (</a:t>
            </a:r>
            <a:r>
              <a:rPr lang="es-ES" sz="2400" dirty="0" err="1" smtClean="0"/>
              <a:t>CEB’s</a:t>
            </a:r>
            <a:r>
              <a:rPr lang="es-ES" sz="2400" dirty="0" smtClean="0"/>
              <a:t>). </a:t>
            </a:r>
          </a:p>
          <a:p>
            <a:r>
              <a:rPr lang="es-ES" sz="2400" dirty="0" smtClean="0"/>
              <a:t>Se ha desarrollado el </a:t>
            </a:r>
            <a:r>
              <a:rPr lang="es-ES" sz="2400" b="1" dirty="0" smtClean="0"/>
              <a:t>Diaconado Permanente</a:t>
            </a:r>
            <a:r>
              <a:rPr lang="es-ES" sz="2400" dirty="0" smtClean="0"/>
              <a:t>, con gran generosidad de todas sus familias, y han crecido entre nosotros los </a:t>
            </a:r>
            <a:r>
              <a:rPr lang="es-ES" sz="2400" b="1" dirty="0" smtClean="0"/>
              <a:t>servicios confiados a los laicos</a:t>
            </a:r>
            <a:r>
              <a:rPr lang="es-ES" sz="2400" dirty="0" smtClean="0"/>
              <a:t>. </a:t>
            </a:r>
          </a:p>
          <a:p>
            <a:endParaRPr lang="es-E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142984"/>
            <a:ext cx="8072494" cy="3571900"/>
          </a:xfrm>
        </p:spPr>
        <p:txBody>
          <a:bodyPr>
            <a:noAutofit/>
          </a:bodyPr>
          <a:lstStyle/>
          <a:p>
            <a:r>
              <a:rPr lang="es-ES" sz="2400" dirty="0" smtClean="0"/>
              <a:t>Hay mayor </a:t>
            </a:r>
            <a:r>
              <a:rPr lang="es-ES" sz="2400" b="1" dirty="0" smtClean="0"/>
              <a:t>conciencia y práctica misionera </a:t>
            </a:r>
            <a:r>
              <a:rPr lang="es-ES" sz="2400" dirty="0" smtClean="0"/>
              <a:t>en la Iglesia.</a:t>
            </a:r>
          </a:p>
          <a:p>
            <a:r>
              <a:rPr lang="es-ES" sz="2400" dirty="0" smtClean="0"/>
              <a:t>Hoy existen mejores </a:t>
            </a:r>
            <a:r>
              <a:rPr lang="es-ES" sz="2400" b="1" dirty="0" smtClean="0"/>
              <a:t>instancias de formación del laicado</a:t>
            </a:r>
            <a:r>
              <a:rPr lang="es-ES" sz="2400" dirty="0" smtClean="0"/>
              <a:t>, tanto a nivel eclesial como a niveles de educación superior.</a:t>
            </a:r>
          </a:p>
          <a:p>
            <a:r>
              <a:rPr lang="es-ES" sz="2400" dirty="0" smtClean="0"/>
              <a:t>La Iglesia ha aportado al sistema educacional chileno con una </a:t>
            </a:r>
            <a:r>
              <a:rPr lang="es-ES" sz="2400" b="1" dirty="0" smtClean="0"/>
              <a:t>educación</a:t>
            </a:r>
            <a:r>
              <a:rPr lang="es-ES" sz="2400" dirty="0" smtClean="0"/>
              <a:t> evangelizadora.</a:t>
            </a:r>
          </a:p>
          <a:p>
            <a:r>
              <a:rPr lang="es-ES" sz="2400" dirty="0" smtClean="0"/>
              <a:t>Hay mayor trabajo en favor de los </a:t>
            </a:r>
            <a:r>
              <a:rPr lang="es-ES" sz="2400" b="1" dirty="0" smtClean="0"/>
              <a:t>migrantes</a:t>
            </a:r>
            <a:r>
              <a:rPr lang="es-ES" sz="2400" dirty="0" smtClean="0"/>
              <a:t>.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</p:spPr>
        <p:txBody>
          <a:bodyPr>
            <a:normAutofit/>
          </a:bodyPr>
          <a:lstStyle/>
          <a:p>
            <a:pPr algn="l"/>
            <a:r>
              <a:rPr lang="es-CL" sz="3200" i="1" dirty="0" smtClean="0"/>
              <a:t>En la pastoral juvenil…</a:t>
            </a:r>
            <a:endParaRPr lang="es-ES" sz="3200" i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s-CL" sz="2400" dirty="0" smtClean="0"/>
              <a:t>Se ha consolidado una propuesta de pastoral juvenil </a:t>
            </a:r>
            <a:r>
              <a:rPr lang="es-CL" sz="2400" b="1" dirty="0" smtClean="0"/>
              <a:t>orgánica</a:t>
            </a:r>
            <a:r>
              <a:rPr lang="es-CL" sz="2400" dirty="0" smtClean="0"/>
              <a:t>.</a:t>
            </a:r>
          </a:p>
          <a:p>
            <a:r>
              <a:rPr lang="es-CL" sz="2400" dirty="0" smtClean="0"/>
              <a:t>Se reconoce en el servicio de asesores y animadores la consolidación de la </a:t>
            </a:r>
            <a:r>
              <a:rPr lang="es-CL" sz="2400" b="1" dirty="0" smtClean="0"/>
              <a:t>opción laical</a:t>
            </a:r>
            <a:r>
              <a:rPr lang="es-CL" sz="2400" dirty="0" smtClean="0"/>
              <a:t>.</a:t>
            </a:r>
          </a:p>
          <a:p>
            <a:r>
              <a:rPr lang="es-CL" sz="2400" dirty="0" smtClean="0"/>
              <a:t>Crece la convicción del valor de formar a los jóvenes a través de </a:t>
            </a:r>
            <a:r>
              <a:rPr lang="es-CL" sz="2400" b="1" dirty="0" smtClean="0"/>
              <a:t>procesos</a:t>
            </a:r>
            <a:r>
              <a:rPr lang="es-CL" sz="2400" dirty="0" smtClean="0"/>
              <a:t> formativos, comunitarios ,con itinerarios adaptables.</a:t>
            </a:r>
          </a:p>
          <a:p>
            <a:r>
              <a:rPr lang="es-CL" sz="2400" dirty="0" smtClean="0"/>
              <a:t>Crece la importancia dada a la </a:t>
            </a:r>
            <a:r>
              <a:rPr lang="es-CL" sz="2400" b="1" dirty="0" smtClean="0"/>
              <a:t>capacitación permanente </a:t>
            </a:r>
            <a:r>
              <a:rPr lang="es-CL" sz="2400" dirty="0" smtClean="0"/>
              <a:t>de los agentes pastorales.</a:t>
            </a:r>
          </a:p>
          <a:p>
            <a:r>
              <a:rPr lang="es-CL" sz="2400" dirty="0" smtClean="0"/>
              <a:t>La apropiación de ciertos signos o </a:t>
            </a:r>
            <a:r>
              <a:rPr lang="es-CL" sz="2400" b="1" dirty="0" smtClean="0"/>
              <a:t>expresiones de carácter nacional</a:t>
            </a:r>
            <a:r>
              <a:rPr lang="es-CL" sz="2400" dirty="0" smtClean="0"/>
              <a:t>.</a:t>
            </a:r>
            <a:endParaRPr lang="es-ES" sz="24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8472518" cy="564360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ES" sz="2600" b="1" i="1" dirty="0" smtClean="0"/>
              <a:t>Sombras </a:t>
            </a:r>
            <a:r>
              <a:rPr lang="es-ES" sz="2600" b="1" i="1" dirty="0"/>
              <a:t>en </a:t>
            </a:r>
            <a:r>
              <a:rPr lang="es-ES" sz="2600" b="1" i="1" dirty="0" smtClean="0"/>
              <a:t>nuestra Iglesia</a:t>
            </a:r>
            <a:r>
              <a:rPr lang="es-ES" sz="2600" i="1" dirty="0"/>
              <a:t>: </a:t>
            </a:r>
            <a:endParaRPr lang="es-ES" sz="2600" dirty="0"/>
          </a:p>
          <a:p>
            <a:r>
              <a:rPr lang="es-ES" sz="2400" dirty="0" smtClean="0"/>
              <a:t>Nos </a:t>
            </a:r>
            <a:r>
              <a:rPr lang="es-ES" sz="2400" dirty="0"/>
              <a:t>falta crecer en </a:t>
            </a:r>
            <a:r>
              <a:rPr lang="es-ES" sz="2400" b="1" dirty="0"/>
              <a:t>testimonio de comunión y </a:t>
            </a:r>
            <a:r>
              <a:rPr lang="es-ES" sz="2400" b="1" dirty="0" smtClean="0"/>
              <a:t>acogida</a:t>
            </a:r>
            <a:r>
              <a:rPr lang="es-ES" sz="2400" dirty="0" smtClean="0"/>
              <a:t>. Proyectamos </a:t>
            </a:r>
            <a:r>
              <a:rPr lang="es-ES" sz="2400" dirty="0"/>
              <a:t>una imagen de Iglesia lejana, burocrática y sancionadora.</a:t>
            </a:r>
          </a:p>
          <a:p>
            <a:r>
              <a:rPr lang="es-ES" sz="2400" dirty="0" smtClean="0"/>
              <a:t>No </a:t>
            </a:r>
            <a:r>
              <a:rPr lang="es-ES" sz="2400" dirty="0"/>
              <a:t>hemos sabido satisfacer </a:t>
            </a:r>
            <a:r>
              <a:rPr lang="es-ES" sz="2400" dirty="0" smtClean="0"/>
              <a:t>las </a:t>
            </a:r>
            <a:r>
              <a:rPr lang="es-ES" sz="2400" b="1" dirty="0"/>
              <a:t>aspiraciones religiosas</a:t>
            </a:r>
            <a:r>
              <a:rPr lang="es-ES" sz="2400" dirty="0"/>
              <a:t> </a:t>
            </a:r>
            <a:r>
              <a:rPr lang="es-ES" sz="2400" dirty="0" smtClean="0"/>
              <a:t>de los fieles con </a:t>
            </a:r>
            <a:r>
              <a:rPr lang="es-ES" sz="2400" dirty="0"/>
              <a:t>la novedad de la espiritualidad cristiana. Nuestras </a:t>
            </a:r>
            <a:r>
              <a:rPr lang="es-ES" sz="2400" dirty="0" smtClean="0"/>
              <a:t>liturgias </a:t>
            </a:r>
            <a:r>
              <a:rPr lang="es-ES" sz="2400" dirty="0"/>
              <a:t>no siempre son bien celebradas ni culturalmente </a:t>
            </a:r>
            <a:r>
              <a:rPr lang="es-ES" sz="2400" dirty="0" smtClean="0"/>
              <a:t>comprensibles.</a:t>
            </a:r>
            <a:endParaRPr lang="es-ES" sz="2400" dirty="0"/>
          </a:p>
          <a:p>
            <a:r>
              <a:rPr lang="es-ES" sz="2400" dirty="0" smtClean="0"/>
              <a:t>Hemos </a:t>
            </a:r>
            <a:r>
              <a:rPr lang="es-ES" sz="2400" dirty="0"/>
              <a:t>perdido el contacto </a:t>
            </a:r>
            <a:r>
              <a:rPr lang="es-ES" sz="2400" dirty="0" smtClean="0"/>
              <a:t>con los </a:t>
            </a:r>
            <a:r>
              <a:rPr lang="es-ES" sz="2400" b="1" dirty="0" smtClean="0"/>
              <a:t>bautizados alejados</a:t>
            </a:r>
            <a:r>
              <a:rPr lang="es-ES" sz="2400" dirty="0" smtClean="0"/>
              <a:t> </a:t>
            </a:r>
            <a:r>
              <a:rPr lang="es-ES" sz="2400" dirty="0"/>
              <a:t>y con aquellos que han ido a </a:t>
            </a:r>
            <a:r>
              <a:rPr lang="es-ES" sz="2400" dirty="0" smtClean="0"/>
              <a:t>otras </a:t>
            </a:r>
            <a:r>
              <a:rPr lang="es-ES" sz="2400" dirty="0"/>
              <a:t>comunidades cristianas y confesiones religiosas.</a:t>
            </a:r>
          </a:p>
          <a:p>
            <a:r>
              <a:rPr lang="es-ES" sz="2400" dirty="0" smtClean="0"/>
              <a:t>Sabemos hacer </a:t>
            </a:r>
            <a:r>
              <a:rPr lang="es-ES" sz="2400" dirty="0"/>
              <a:t>misiones para </a:t>
            </a:r>
            <a:r>
              <a:rPr lang="es-ES" sz="2400" dirty="0" smtClean="0"/>
              <a:t>traer </a:t>
            </a:r>
            <a:r>
              <a:rPr lang="es-ES" sz="2400" dirty="0"/>
              <a:t>personas a </a:t>
            </a:r>
            <a:r>
              <a:rPr lang="es-ES" sz="2400" dirty="0" smtClean="0"/>
              <a:t>la Iglesia, </a:t>
            </a:r>
            <a:r>
              <a:rPr lang="es-ES" sz="2400" dirty="0"/>
              <a:t>pero </a:t>
            </a:r>
            <a:r>
              <a:rPr lang="es-ES" sz="2400" b="1" dirty="0"/>
              <a:t>no </a:t>
            </a:r>
            <a:r>
              <a:rPr lang="es-ES" sz="2400" b="1" dirty="0" smtClean="0"/>
              <a:t>vamos a su </a:t>
            </a:r>
            <a:r>
              <a:rPr lang="es-ES" sz="2400" b="1" dirty="0"/>
              <a:t>encuentro</a:t>
            </a:r>
            <a:r>
              <a:rPr lang="es-ES" sz="2400" dirty="0"/>
              <a:t> </a:t>
            </a:r>
            <a:r>
              <a:rPr lang="es-ES" sz="2400" dirty="0" smtClean="0"/>
              <a:t>para acompañarlas.</a:t>
            </a:r>
            <a:endParaRPr lang="es-ES" sz="2400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8229600" cy="491174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ES" sz="2400" i="1" dirty="0"/>
              <a:t>Sombras en las vocaciones específicas:</a:t>
            </a:r>
            <a:endParaRPr lang="es-ES" sz="2400" dirty="0"/>
          </a:p>
          <a:p>
            <a:r>
              <a:rPr lang="es-ES" sz="2400" dirty="0" smtClean="0"/>
              <a:t>Los </a:t>
            </a:r>
            <a:r>
              <a:rPr lang="es-ES" sz="2400" b="1" dirty="0"/>
              <a:t>ministros ordenados, las religiosas y religiosos son más escasos</a:t>
            </a:r>
            <a:r>
              <a:rPr lang="es-ES" sz="2400" dirty="0"/>
              <a:t>. Por lo mismo, </a:t>
            </a:r>
            <a:r>
              <a:rPr lang="es-ES" sz="2400" dirty="0" smtClean="0"/>
              <a:t>los </a:t>
            </a:r>
            <a:r>
              <a:rPr lang="es-ES" sz="2400" dirty="0"/>
              <a:t>síntomas de </a:t>
            </a:r>
            <a:r>
              <a:rPr lang="es-ES" sz="2400" b="1" dirty="0"/>
              <a:t>cansancio pastoral del clero y consagrados </a:t>
            </a:r>
            <a:r>
              <a:rPr lang="es-ES" sz="2400" dirty="0"/>
              <a:t>son más </a:t>
            </a:r>
            <a:r>
              <a:rPr lang="es-ES" sz="2400" dirty="0" smtClean="0"/>
              <a:t>frecuentes.</a:t>
            </a:r>
            <a:endParaRPr lang="es-ES" sz="2400" dirty="0"/>
          </a:p>
          <a:p>
            <a:r>
              <a:rPr lang="es-ES" sz="2400" dirty="0" smtClean="0"/>
              <a:t>Se requiere </a:t>
            </a:r>
            <a:r>
              <a:rPr lang="es-ES" sz="2400" dirty="0"/>
              <a:t>de una </a:t>
            </a:r>
            <a:r>
              <a:rPr lang="es-ES" sz="2400" b="1" dirty="0" smtClean="0"/>
              <a:t>formación laical</a:t>
            </a:r>
            <a:r>
              <a:rPr lang="es-ES" sz="2400" dirty="0" smtClean="0"/>
              <a:t> </a:t>
            </a:r>
            <a:r>
              <a:rPr lang="es-ES" sz="2400" b="1" dirty="0" smtClean="0"/>
              <a:t>más sólida </a:t>
            </a:r>
            <a:r>
              <a:rPr lang="es-ES" sz="2400" dirty="0"/>
              <a:t>que responda a los desafíos de este </a:t>
            </a:r>
            <a:r>
              <a:rPr lang="es-ES" sz="2400" dirty="0" smtClean="0"/>
              <a:t>milenio; su vocación aún </a:t>
            </a:r>
            <a:r>
              <a:rPr lang="es-ES" sz="2400" dirty="0"/>
              <a:t>no se entiende del todo</a:t>
            </a:r>
            <a:r>
              <a:rPr lang="es-ES" sz="2400" dirty="0" smtClean="0"/>
              <a:t>.</a:t>
            </a:r>
            <a:endParaRPr lang="es-ES" sz="2400" dirty="0"/>
          </a:p>
          <a:p>
            <a:r>
              <a:rPr lang="es-ES" sz="2400" dirty="0" smtClean="0"/>
              <a:t>Se denuncia un </a:t>
            </a:r>
            <a:r>
              <a:rPr lang="es-ES" sz="2400" b="1" dirty="0"/>
              <a:t>cierto autoritarismo de una parte del clero</a:t>
            </a:r>
            <a:r>
              <a:rPr lang="es-ES" sz="2400" dirty="0"/>
              <a:t> que puede ser un gran freno a la acción pastoral. En Aparecida, los pastores </a:t>
            </a:r>
            <a:r>
              <a:rPr lang="es-ES" sz="2400" dirty="0" smtClean="0"/>
              <a:t>lamentaron “</a:t>
            </a:r>
            <a:r>
              <a:rPr lang="es-ES" sz="2400" dirty="0"/>
              <a:t>la ausencia de una auténtica obediencia y de ejercicio evangélico de la autoridad</a:t>
            </a:r>
            <a:r>
              <a:rPr lang="es-ES" sz="2400" dirty="0" smtClean="0"/>
              <a:t>”.</a:t>
            </a:r>
            <a:endParaRPr lang="es-ES" sz="2400" dirty="0"/>
          </a:p>
          <a:p>
            <a:endParaRPr lang="es-ES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00034" y="1214422"/>
            <a:ext cx="7758138" cy="307183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ES" sz="2400" i="1" dirty="0"/>
              <a:t>Sombras en la evangelización y en la pedagogía de la fe: </a:t>
            </a:r>
            <a:endParaRPr lang="es-ES" sz="2400" dirty="0"/>
          </a:p>
          <a:p>
            <a:r>
              <a:rPr lang="es-ES" sz="2400" dirty="0" smtClean="0"/>
              <a:t>Nos </a:t>
            </a:r>
            <a:r>
              <a:rPr lang="es-ES" sz="2400" dirty="0"/>
              <a:t>falta </a:t>
            </a:r>
            <a:r>
              <a:rPr lang="es-ES" sz="2400" dirty="0" smtClean="0"/>
              <a:t>perseverar </a:t>
            </a:r>
            <a:r>
              <a:rPr lang="es-ES" sz="2400" dirty="0"/>
              <a:t>en un </a:t>
            </a:r>
            <a:r>
              <a:rPr lang="es-ES" sz="2400" b="1" dirty="0"/>
              <a:t>trabajo pastoral más orgánico </a:t>
            </a:r>
            <a:r>
              <a:rPr lang="es-ES" sz="2400" dirty="0"/>
              <a:t>y </a:t>
            </a:r>
            <a:r>
              <a:rPr lang="es-ES" sz="2400" dirty="0" smtClean="0"/>
              <a:t>sistemático, con estructuras que </a:t>
            </a:r>
            <a:r>
              <a:rPr lang="es-ES" sz="2400" dirty="0"/>
              <a:t>realmente estén al servicio de la evangelización. </a:t>
            </a:r>
          </a:p>
          <a:p>
            <a:r>
              <a:rPr lang="es-ES" sz="2400" dirty="0" smtClean="0"/>
              <a:t>Nos </a:t>
            </a:r>
            <a:r>
              <a:rPr lang="es-ES" sz="2400" dirty="0"/>
              <a:t>falta crecer en </a:t>
            </a:r>
            <a:r>
              <a:rPr lang="es-ES" sz="2400" b="1" dirty="0" smtClean="0"/>
              <a:t>itinerarios </a:t>
            </a:r>
            <a:r>
              <a:rPr lang="es-ES" sz="2400" b="1" dirty="0"/>
              <a:t>sistemáticos de formación </a:t>
            </a:r>
            <a:r>
              <a:rPr lang="es-ES" sz="2400" dirty="0"/>
              <a:t>para personalizar la fe y hacer más significativa la evangelización. </a:t>
            </a:r>
            <a:endParaRPr lang="es-ES" sz="2400" dirty="0" smtClean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1430</TotalTime>
  <Words>1071</Words>
  <Application>Microsoft Office PowerPoint</Application>
  <PresentationFormat>Presentación en pantalla (4:3)</PresentationFormat>
  <Paragraphs>68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Equidad</vt:lpstr>
      <vt:lpstr>Elementos para un diagnóstico pastoral actualizado</vt:lpstr>
      <vt:lpstr>Diagnóstico de la Iglesia en Chile</vt:lpstr>
      <vt:lpstr>Diapositiva 3</vt:lpstr>
      <vt:lpstr>Diapositiva 4</vt:lpstr>
      <vt:lpstr>Diapositiva 5</vt:lpstr>
      <vt:lpstr>En la pastoral juvenil…</vt:lpstr>
      <vt:lpstr>Diapositiva 7</vt:lpstr>
      <vt:lpstr>Diapositiva 8</vt:lpstr>
      <vt:lpstr>Diapositiva 9</vt:lpstr>
      <vt:lpstr>Diapositiva 10</vt:lpstr>
      <vt:lpstr>En pastoral juvenil…</vt:lpstr>
      <vt:lpstr>Diagnóstico de la Congregación Salesiana en Chile</vt:lpstr>
      <vt:lpstr>Diapositiva 13</vt:lpstr>
      <vt:lpstr>Diapositiva 14</vt:lpstr>
      <vt:lpstr>Diapositiva 15</vt:lpstr>
    </vt:vector>
  </TitlesOfParts>
  <Company>CONGREGACION SALESIANA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Elementos para un diagnóstico pastoral actualizado</dc:title>
  <dc:creator>Javier Díaz Tejo</dc:creator>
  <cp:lastModifiedBy>Javier Díaz Tejo</cp:lastModifiedBy>
  <cp:revision>7</cp:revision>
  <dcterms:created xsi:type="dcterms:W3CDTF">2010-07-19T22:18:50Z</dcterms:created>
  <dcterms:modified xsi:type="dcterms:W3CDTF">2010-07-30T16:52:59Z</dcterms:modified>
</cp:coreProperties>
</file>