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57" r:id="rId4"/>
    <p:sldId id="260" r:id="rId5"/>
    <p:sldId id="261" r:id="rId6"/>
    <p:sldId id="263" r:id="rId7"/>
    <p:sldId id="259" r:id="rId8"/>
    <p:sldId id="264" r:id="rId9"/>
    <p:sldId id="265" r:id="rId10"/>
    <p:sldId id="266" r:id="rId11"/>
    <p:sldId id="275" r:id="rId12"/>
    <p:sldId id="274" r:id="rId13"/>
    <p:sldId id="267" r:id="rId14"/>
    <p:sldId id="268" r:id="rId15"/>
    <p:sldId id="269" r:id="rId16"/>
    <p:sldId id="270" r:id="rId17"/>
    <p:sldId id="273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8/9/2018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3E4AAA4-6363-4581-962D-1ACCC2D600C5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8/9/2018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8800" y="258762"/>
            <a:ext cx="7543800" cy="2011363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/>
            </a:r>
            <a:br>
              <a:rPr lang="es-ES" dirty="0" smtClean="0">
                <a:solidFill>
                  <a:srgbClr val="FF0000"/>
                </a:solidFill>
              </a:rPr>
            </a:br>
            <a:r>
              <a:rPr lang="es-ES" dirty="0">
                <a:solidFill>
                  <a:srgbClr val="FF0000"/>
                </a:solidFill>
              </a:rPr>
              <a:t/>
            </a:r>
            <a:br>
              <a:rPr lang="es-ES" dirty="0">
                <a:solidFill>
                  <a:srgbClr val="FF0000"/>
                </a:solidFill>
              </a:rPr>
            </a:br>
            <a:r>
              <a:rPr lang="es-ES" dirty="0" smtClean="0">
                <a:solidFill>
                  <a:srgbClr val="FF0000"/>
                </a:solidFill>
              </a:rPr>
              <a:t>EL SER HUMANO COMO MISTERIO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2704498"/>
            <a:ext cx="6461760" cy="676877"/>
          </a:xfrm>
        </p:spPr>
        <p:txBody>
          <a:bodyPr/>
          <a:lstStyle/>
          <a:p>
            <a:r>
              <a:rPr lang="es-ES" dirty="0" smtClean="0">
                <a:solidFill>
                  <a:srgbClr val="000090"/>
                </a:solidFill>
              </a:rPr>
              <a:t>PERSPECTIVA TEOLÓGICA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718435" y="5524500"/>
            <a:ext cx="493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Lorena Basualto Porra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5" t="44679" r="28838" b="22109"/>
          <a:stretch/>
        </p:blipFill>
        <p:spPr>
          <a:xfrm>
            <a:off x="685800" y="5886834"/>
            <a:ext cx="2032635" cy="68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4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0796" y="2102919"/>
            <a:ext cx="1882088" cy="10206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</a:rPr>
              <a:t>Ley de Aborto</a:t>
            </a:r>
            <a:endParaRPr lang="es-ES" sz="3600" dirty="0">
              <a:solidFill>
                <a:schemeClr val="tx1"/>
              </a:solidFill>
            </a:endParaRPr>
          </a:p>
        </p:txBody>
      </p:sp>
      <p:cxnSp>
        <p:nvCxnSpPr>
          <p:cNvPr id="4" name="Conector recto de flecha 3"/>
          <p:cNvCxnSpPr/>
          <p:nvPr/>
        </p:nvCxnSpPr>
        <p:spPr>
          <a:xfrm flipV="1">
            <a:off x="1766028" y="954910"/>
            <a:ext cx="1020409" cy="9525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/>
          <p:cNvCxnSpPr/>
          <p:nvPr/>
        </p:nvCxnSpPr>
        <p:spPr>
          <a:xfrm flipV="1">
            <a:off x="2447487" y="2579332"/>
            <a:ext cx="1020409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1014078" y="3274474"/>
            <a:ext cx="1020409" cy="839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3054896" y="723314"/>
            <a:ext cx="5017674" cy="70788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En caso de violación</a:t>
            </a:r>
            <a:endParaRPr lang="es-ES" sz="4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3706138" y="2256166"/>
            <a:ext cx="4003595" cy="64633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Feto inviable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335603" y="3575041"/>
            <a:ext cx="6077104" cy="107721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Terapéutico: Tratar a la mujer en peligro de muerte</a:t>
            </a:r>
            <a:endParaRPr lang="es-ES" sz="3200" dirty="0"/>
          </a:p>
        </p:txBody>
      </p:sp>
      <p:sp>
        <p:nvSpPr>
          <p:cNvPr id="7" name="Rectángulo 6"/>
          <p:cNvSpPr/>
          <p:nvPr/>
        </p:nvSpPr>
        <p:spPr>
          <a:xfrm>
            <a:off x="2335604" y="5226699"/>
            <a:ext cx="57369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“No podrá ejecutarse ninguna acción cuyo fin sea provocar un aborto” </a:t>
            </a:r>
            <a:endParaRPr lang="es-ES" sz="2800" dirty="0" smtClean="0"/>
          </a:p>
          <a:p>
            <a:r>
              <a:rPr lang="es-ES" sz="2800" dirty="0" smtClean="0"/>
              <a:t>(Código </a:t>
            </a:r>
            <a:r>
              <a:rPr lang="es-ES" sz="2800" dirty="0"/>
              <a:t>sanitario art. </a:t>
            </a:r>
            <a:r>
              <a:rPr lang="es-ES" sz="2800" dirty="0" smtClean="0"/>
              <a:t>119) </a:t>
            </a:r>
            <a:endParaRPr lang="es-ES" sz="2800" dirty="0"/>
          </a:p>
        </p:txBody>
      </p:sp>
      <p:sp>
        <p:nvSpPr>
          <p:cNvPr id="8" name="Flecha curvada hacia la derecha 7"/>
          <p:cNvSpPr/>
          <p:nvPr/>
        </p:nvSpPr>
        <p:spPr>
          <a:xfrm>
            <a:off x="1249772" y="4652259"/>
            <a:ext cx="784715" cy="1036105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76263"/>
            <a:ext cx="44323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¿Qué podemos hacer como católicos?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4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47305" y="619839"/>
            <a:ext cx="7699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Asumir que tenemos concepciones distintas…</a:t>
            </a:r>
            <a:endParaRPr lang="es-ES" sz="28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51" y="1774388"/>
            <a:ext cx="4867752" cy="333736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492749" y="2725211"/>
            <a:ext cx="2409825" cy="1077218"/>
          </a:xfrm>
          <a:prstGeom prst="rect">
            <a:avLst/>
          </a:prstGeom>
          <a:noFill/>
          <a:ln>
            <a:solidFill>
              <a:srgbClr val="A9A57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Sociedad Plural</a:t>
            </a:r>
            <a:endParaRPr lang="es-ES" sz="32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11125" y="5291138"/>
            <a:ext cx="823595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 smtClean="0"/>
              <a:t>Frente al aborto existen distintas concepciones antropológico y axiológicas 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71966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Visión materialista, hedonista y utilitarista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806449" y="1798471"/>
            <a:ext cx="6654801" cy="874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</a:rPr>
              <a:t>Antropología individualista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2926732"/>
            <a:ext cx="5019398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Visión materialista, hedonista y utilitarista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844760" y="1692062"/>
            <a:ext cx="6878938" cy="874261"/>
          </a:xfrm>
          <a:prstGeom prst="rect">
            <a:avLst/>
          </a:prstGeom>
          <a:solidFill>
            <a:srgbClr val="A47B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Valor primordial: calidad de vida</a:t>
            </a:r>
            <a:endParaRPr lang="es-ES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43" y="3000938"/>
            <a:ext cx="5876243" cy="302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4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Derechos reproductivos de la mujer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746126" y="1801127"/>
            <a:ext cx="7331074" cy="8742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1"/>
                </a:solidFill>
              </a:rPr>
              <a:t>Antropología del derecho de la mujer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7182" y="3076263"/>
            <a:ext cx="4305051" cy="34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6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smtClean="0"/>
              <a:t>Derechos reproductivos de la mujer</a:t>
            </a:r>
            <a:endParaRPr lang="es-ES" sz="4000" dirty="0"/>
          </a:p>
        </p:txBody>
      </p:sp>
      <p:sp>
        <p:nvSpPr>
          <p:cNvPr id="3" name="Rectángulo 2"/>
          <p:cNvSpPr/>
          <p:nvPr/>
        </p:nvSpPr>
        <p:spPr>
          <a:xfrm>
            <a:off x="844760" y="1417638"/>
            <a:ext cx="6878938" cy="874261"/>
          </a:xfrm>
          <a:prstGeom prst="rect">
            <a:avLst/>
          </a:prstGeom>
          <a:solidFill>
            <a:srgbClr val="A47B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Valor primordial: justicia</a:t>
            </a:r>
            <a:endParaRPr lang="es-ES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050" y="2772698"/>
            <a:ext cx="5244493" cy="384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58751" y="5100122"/>
            <a:ext cx="4238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FFFF"/>
                </a:solidFill>
              </a:rPr>
              <a:t>¿Entonces? </a:t>
            </a:r>
          </a:p>
          <a:p>
            <a:r>
              <a:rPr lang="es-ES" sz="2800" dirty="0" smtClean="0">
                <a:solidFill>
                  <a:srgbClr val="FFFFFF"/>
                </a:solidFill>
              </a:rPr>
              <a:t>¿qué hacemos si tenemos una opción por la vida?</a:t>
            </a:r>
            <a:endParaRPr lang="es-ES" sz="2800" dirty="0">
              <a:solidFill>
                <a:srgbClr val="FFFFFF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814" y="2857500"/>
            <a:ext cx="1566416" cy="157760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286249" y="282932"/>
            <a:ext cx="4556125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v"/>
            </a:pPr>
            <a:r>
              <a:rPr lang="es-ES" sz="3600" dirty="0" smtClean="0">
                <a:solidFill>
                  <a:srgbClr val="FFFFFF"/>
                </a:solidFill>
              </a:rPr>
              <a:t>Misericordia</a:t>
            </a:r>
          </a:p>
          <a:p>
            <a:pPr marL="285750" indent="-285750">
              <a:buFont typeface="Wingdings" charset="2"/>
              <a:buChar char="v"/>
            </a:pPr>
            <a:r>
              <a:rPr lang="es-ES" sz="3600" dirty="0" smtClean="0">
                <a:solidFill>
                  <a:srgbClr val="FFFFFF"/>
                </a:solidFill>
              </a:rPr>
              <a:t>Valorar la </a:t>
            </a:r>
            <a:r>
              <a:rPr lang="es-ES" sz="3600" dirty="0">
                <a:solidFill>
                  <a:srgbClr val="FFFFFF"/>
                </a:solidFill>
              </a:rPr>
              <a:t>vida como don y </a:t>
            </a:r>
            <a:r>
              <a:rPr lang="es-ES" sz="3600" dirty="0" smtClean="0">
                <a:solidFill>
                  <a:srgbClr val="FFFFFF"/>
                </a:solidFill>
              </a:rPr>
              <a:t>derecho</a:t>
            </a:r>
          </a:p>
          <a:p>
            <a:pPr marL="285750" indent="-285750">
              <a:buFont typeface="Wingdings" charset="2"/>
              <a:buChar char="v"/>
            </a:pPr>
            <a:r>
              <a:rPr lang="es-ES" sz="3600" dirty="0" smtClean="0">
                <a:solidFill>
                  <a:srgbClr val="FFFFFF"/>
                </a:solidFill>
              </a:rPr>
              <a:t>Vivir la maternidad y la paternidad como posibilidad de humanización</a:t>
            </a:r>
          </a:p>
          <a:p>
            <a:pPr marL="285750" indent="-285750">
              <a:buFont typeface="Wingdings" charset="2"/>
              <a:buChar char="v"/>
            </a:pPr>
            <a:r>
              <a:rPr lang="es-ES" sz="3600" dirty="0" smtClean="0">
                <a:solidFill>
                  <a:srgbClr val="FFFFFF"/>
                </a:solidFill>
              </a:rPr>
              <a:t>Cuidar y respetar a la mujer</a:t>
            </a:r>
          </a:p>
          <a:p>
            <a:pPr marL="285750" indent="-285750">
              <a:buFont typeface="Wingdings" charset="2"/>
              <a:buChar char="v"/>
            </a:pPr>
            <a:r>
              <a:rPr lang="es-ES" sz="3600" dirty="0" smtClean="0">
                <a:solidFill>
                  <a:srgbClr val="FFFFFF"/>
                </a:solidFill>
              </a:rPr>
              <a:t>Educar en una sana vida afectiva y sexual</a:t>
            </a:r>
          </a:p>
        </p:txBody>
      </p:sp>
    </p:spTree>
    <p:extLst>
      <p:ext uri="{BB962C8B-B14F-4D97-AF65-F5344CB8AC3E}">
        <p14:creationId xmlns:p14="http://schemas.microsoft.com/office/powerpoint/2010/main" val="142290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350" y="635000"/>
            <a:ext cx="4468310" cy="519112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54000" y="384086"/>
            <a:ext cx="3984625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i="1" dirty="0" smtClean="0"/>
              <a:t>“Quiero </a:t>
            </a:r>
            <a:r>
              <a:rPr lang="es-ES" sz="3600" i="1" dirty="0"/>
              <a:t>que en mi patria desde que un ser</a:t>
            </a:r>
          </a:p>
          <a:p>
            <a:pPr algn="ctr"/>
            <a:r>
              <a:rPr lang="es-ES" sz="3600" i="1" dirty="0"/>
              <a:t>humano es concebido en el vientre de una mujer, hasta que llega a la</a:t>
            </a:r>
          </a:p>
          <a:p>
            <a:pPr algn="ctr"/>
            <a:r>
              <a:rPr lang="es-ES" sz="3600" i="1" dirty="0"/>
              <a:t>ancianidad sea respetado y </a:t>
            </a:r>
            <a:r>
              <a:rPr lang="es-ES" sz="3600" i="1" dirty="0" smtClean="0"/>
              <a:t>valorado”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115986" y="5938877"/>
            <a:ext cx="3285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(Raúl Silva Henríquez, </a:t>
            </a:r>
            <a:endParaRPr lang="es-ES" sz="2400" dirty="0" smtClean="0"/>
          </a:p>
          <a:p>
            <a:r>
              <a:rPr lang="es-ES" sz="2400" dirty="0" smtClean="0"/>
              <a:t>Mi </a:t>
            </a:r>
            <a:r>
              <a:rPr lang="es-ES" sz="2400" dirty="0"/>
              <a:t>sueño de Chile, 1991)</a:t>
            </a:r>
          </a:p>
        </p:txBody>
      </p:sp>
    </p:spTree>
    <p:extLst>
      <p:ext uri="{BB962C8B-B14F-4D97-AF65-F5344CB8AC3E}">
        <p14:creationId xmlns:p14="http://schemas.microsoft.com/office/powerpoint/2010/main" val="14344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5" t="44679" r="28838" b="22109"/>
          <a:stretch/>
        </p:blipFill>
        <p:spPr>
          <a:xfrm>
            <a:off x="3071812" y="2904221"/>
            <a:ext cx="2875597" cy="9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4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3173" y="206618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4000" dirty="0" smtClean="0">
                <a:solidFill>
                  <a:srgbClr val="000090"/>
                </a:solidFill>
              </a:rPr>
              <a:t>“Antes </a:t>
            </a:r>
            <a:r>
              <a:rPr lang="es-ES" sz="4000" dirty="0">
                <a:solidFill>
                  <a:srgbClr val="000090"/>
                </a:solidFill>
              </a:rPr>
              <a:t>de haberte formado yo en el seno materno, te conocía, y antes que nacieses, te tenía </a:t>
            </a:r>
            <a:r>
              <a:rPr lang="es-ES" sz="4000" dirty="0" smtClean="0">
                <a:solidFill>
                  <a:srgbClr val="000090"/>
                </a:solidFill>
              </a:rPr>
              <a:t>consagrado” (</a:t>
            </a:r>
            <a:r>
              <a:rPr lang="es-ES" sz="4000" dirty="0" err="1" smtClean="0">
                <a:solidFill>
                  <a:srgbClr val="000090"/>
                </a:solidFill>
              </a:rPr>
              <a:t>Jer</a:t>
            </a:r>
            <a:r>
              <a:rPr lang="es-ES" sz="4000" dirty="0" smtClean="0">
                <a:solidFill>
                  <a:srgbClr val="000090"/>
                </a:solidFill>
              </a:rPr>
              <a:t> 1,5)</a:t>
            </a:r>
            <a:endParaRPr lang="es-ES" sz="4000" dirty="0">
              <a:solidFill>
                <a:srgbClr val="00009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173" y="210652"/>
            <a:ext cx="3669049" cy="3600038"/>
          </a:xfrm>
          <a:prstGeom prst="rect">
            <a:avLst/>
          </a:prstGeom>
        </p:spPr>
      </p:pic>
      <p:sp>
        <p:nvSpPr>
          <p:cNvPr id="4" name="Recortar rectángulo de esquina sencilla 3"/>
          <p:cNvSpPr/>
          <p:nvPr/>
        </p:nvSpPr>
        <p:spPr>
          <a:xfrm>
            <a:off x="5045673" y="4299992"/>
            <a:ext cx="3145828" cy="2167169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La vida como don</a:t>
            </a:r>
            <a:endParaRPr lang="es-ES" sz="2800" dirty="0">
              <a:solidFill>
                <a:srgbClr val="2F2B20"/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s-ES" sz="2800" dirty="0" smtClean="0">
                <a:solidFill>
                  <a:schemeClr val="tx1"/>
                </a:solidFill>
              </a:rPr>
              <a:t>La vida como misión</a:t>
            </a:r>
            <a:endParaRPr lang="es-ES" sz="2800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92125" y="666750"/>
            <a:ext cx="396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</a:rPr>
              <a:t>1. Antecedentes bíblicos</a:t>
            </a:r>
            <a:endParaRPr lang="es-E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85" y="759352"/>
            <a:ext cx="2844800" cy="28575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11250" y="4507638"/>
            <a:ext cx="65405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s-ES" sz="3200" dirty="0">
                <a:solidFill>
                  <a:srgbClr val="2F2B20"/>
                </a:solidFill>
              </a:rPr>
              <a:t>Llamado a la comunión con Dios</a:t>
            </a:r>
          </a:p>
          <a:p>
            <a:pPr marL="457200" indent="-457200">
              <a:buFont typeface="Wingdings" charset="2"/>
              <a:buChar char="ü"/>
            </a:pPr>
            <a:r>
              <a:rPr lang="es-ES" sz="3200" dirty="0" smtClean="0">
                <a:solidFill>
                  <a:srgbClr val="2F2B20"/>
                </a:solidFill>
              </a:rPr>
              <a:t>Persona a imagen y semejanza de Dios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707978" y="47040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600" dirty="0" smtClean="0"/>
              <a:t>“En </a:t>
            </a:r>
            <a:r>
              <a:rPr lang="es-ES" sz="3600" dirty="0"/>
              <a:t>ti tengo mi apoyo desde el seno, tú mi porción desde las entrañas de mi madre; ¡en ti sin cesar mi alabanza</a:t>
            </a:r>
            <a:r>
              <a:rPr lang="es-ES" sz="3600" dirty="0" smtClean="0"/>
              <a:t>!” (Sal 71,6)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73971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604" y="559865"/>
            <a:ext cx="3964768" cy="541025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11065" y="340022"/>
            <a:ext cx="3629086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“Y </a:t>
            </a:r>
            <a:r>
              <a:rPr lang="es-ES" sz="3600" dirty="0" err="1"/>
              <a:t>sucedio</a:t>
            </a:r>
            <a:r>
              <a:rPr lang="es-ES" sz="3600" dirty="0"/>
              <a:t>́ que, en cuanto </a:t>
            </a:r>
            <a:r>
              <a:rPr lang="es-ES" sz="3600" dirty="0" err="1"/>
              <a:t>oyo</a:t>
            </a:r>
            <a:r>
              <a:rPr lang="es-ES" sz="3600" dirty="0"/>
              <a:t>́ Isabel el saludo de </a:t>
            </a:r>
            <a:r>
              <a:rPr lang="es-ES" sz="3600" dirty="0" err="1"/>
              <a:t>María</a:t>
            </a:r>
            <a:r>
              <a:rPr lang="es-ES" sz="3600" dirty="0"/>
              <a:t>, saltó de gozo el </a:t>
            </a:r>
            <a:r>
              <a:rPr lang="es-ES" sz="3600" dirty="0" err="1"/>
              <a:t>niño</a:t>
            </a:r>
            <a:r>
              <a:rPr lang="es-ES" sz="3600" dirty="0"/>
              <a:t> en su seno, e Isabel quedó llena de </a:t>
            </a:r>
            <a:r>
              <a:rPr lang="es-ES" sz="3600" dirty="0" err="1"/>
              <a:t>Espíritu</a:t>
            </a:r>
            <a:r>
              <a:rPr lang="es-ES" sz="3600" dirty="0"/>
              <a:t> </a:t>
            </a:r>
            <a:r>
              <a:rPr lang="es-ES" sz="3600" dirty="0" smtClean="0"/>
              <a:t>Santo” </a:t>
            </a:r>
          </a:p>
          <a:p>
            <a:r>
              <a:rPr lang="es-ES" sz="3600" dirty="0" smtClean="0"/>
              <a:t>(</a:t>
            </a:r>
            <a:r>
              <a:rPr lang="es-ES" sz="3600" dirty="0" err="1" smtClean="0"/>
              <a:t>Lc</a:t>
            </a:r>
            <a:r>
              <a:rPr lang="es-ES" sz="3600" dirty="0" smtClean="0"/>
              <a:t> 1,41) </a:t>
            </a:r>
            <a:endParaRPr lang="es-ES" sz="3600" dirty="0"/>
          </a:p>
        </p:txBody>
      </p:sp>
      <p:sp>
        <p:nvSpPr>
          <p:cNvPr id="4" name="Recortar y redondear rectángulo de esquina sencilla 3"/>
          <p:cNvSpPr/>
          <p:nvPr/>
        </p:nvSpPr>
        <p:spPr>
          <a:xfrm>
            <a:off x="352676" y="5750280"/>
            <a:ext cx="3587475" cy="980720"/>
          </a:xfrm>
          <a:prstGeom prst="snip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Reconocimiento de la vida intrauterina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1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Co-responsables con Dios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039409" y="1780068"/>
            <a:ext cx="32595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“Sed </a:t>
            </a:r>
            <a:r>
              <a:rPr lang="es-ES" sz="4400" dirty="0"/>
              <a:t>fecundos y </a:t>
            </a:r>
            <a:r>
              <a:rPr lang="es-ES" sz="4400" dirty="0" smtClean="0"/>
              <a:t>multiplicaos” </a:t>
            </a:r>
          </a:p>
          <a:p>
            <a:r>
              <a:rPr lang="es-ES" sz="4400" dirty="0" smtClean="0"/>
              <a:t>(</a:t>
            </a:r>
            <a:r>
              <a:rPr lang="es-ES" sz="4400" dirty="0" err="1" smtClean="0"/>
              <a:t>Gn</a:t>
            </a:r>
            <a:r>
              <a:rPr lang="es-ES" sz="4400" dirty="0" smtClean="0"/>
              <a:t> 1,28) </a:t>
            </a:r>
            <a:endParaRPr lang="es-ES" sz="4400" dirty="0"/>
          </a:p>
          <a:p>
            <a:endParaRPr lang="es-ES" sz="4400" dirty="0"/>
          </a:p>
        </p:txBody>
      </p:sp>
      <p:sp>
        <p:nvSpPr>
          <p:cNvPr id="5" name="Recortar rectángulo de esquina sencilla 4"/>
          <p:cNvSpPr/>
          <p:nvPr/>
        </p:nvSpPr>
        <p:spPr>
          <a:xfrm>
            <a:off x="1322442" y="4877632"/>
            <a:ext cx="5757808" cy="1567618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2F2B20"/>
                </a:solidFill>
              </a:rPr>
              <a:t>Varón y mujer: </a:t>
            </a:r>
          </a:p>
          <a:p>
            <a:pPr marL="457200" indent="-457200" algn="ctr">
              <a:buFont typeface="Wingdings" charset="2"/>
              <a:buChar char="ü"/>
            </a:pPr>
            <a:r>
              <a:rPr lang="es-ES" sz="3200" dirty="0" smtClean="0">
                <a:solidFill>
                  <a:srgbClr val="2F2B20"/>
                </a:solidFill>
              </a:rPr>
              <a:t>Ayuda adecuada</a:t>
            </a:r>
          </a:p>
          <a:p>
            <a:pPr marL="457200" indent="-457200" algn="ctr">
              <a:buFont typeface="Wingdings" charset="2"/>
              <a:buChar char="ü"/>
            </a:pPr>
            <a:r>
              <a:rPr lang="es-ES" sz="3200" dirty="0" err="1" smtClean="0">
                <a:solidFill>
                  <a:srgbClr val="2F2B20"/>
                </a:solidFill>
              </a:rPr>
              <a:t>co</a:t>
            </a:r>
            <a:r>
              <a:rPr lang="es-ES" sz="3200" dirty="0" smtClean="0">
                <a:solidFill>
                  <a:srgbClr val="2F2B20"/>
                </a:solidFill>
              </a:rPr>
              <a:t>-creadores</a:t>
            </a:r>
            <a:endParaRPr lang="es-ES" sz="3200" dirty="0">
              <a:solidFill>
                <a:srgbClr val="2F2B2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34" y="1780068"/>
            <a:ext cx="4671737" cy="27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2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252" y="102627"/>
            <a:ext cx="3955333" cy="485161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66370" y="346897"/>
            <a:ext cx="37858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“En la maternidad conlleva una comunión especial con el misterio de la vida que madura en el seno de la mujer” (MD 18)</a:t>
            </a:r>
            <a:endParaRPr lang="es-ES" sz="4000" dirty="0"/>
          </a:p>
        </p:txBody>
      </p:sp>
      <p:sp>
        <p:nvSpPr>
          <p:cNvPr id="4" name="Recortar rectángulo de esquina sencilla 3"/>
          <p:cNvSpPr/>
          <p:nvPr/>
        </p:nvSpPr>
        <p:spPr>
          <a:xfrm>
            <a:off x="4370252" y="5244120"/>
            <a:ext cx="3714326" cy="1470175"/>
          </a:xfrm>
          <a:prstGeom prst="snip1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charset="2"/>
              <a:buChar char="ü"/>
            </a:pPr>
            <a:r>
              <a:rPr lang="es-ES" sz="2800" dirty="0" smtClean="0"/>
              <a:t>Don de sí</a:t>
            </a:r>
          </a:p>
          <a:p>
            <a:pPr marL="285750" indent="-285750">
              <a:buFont typeface="Wingdings" charset="2"/>
              <a:buChar char="ü"/>
            </a:pPr>
            <a:r>
              <a:rPr lang="es-ES" sz="2800" dirty="0" smtClean="0"/>
              <a:t>“Una espada te atravesará el alma”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3697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5117" y="676590"/>
            <a:ext cx="7138883" cy="1270225"/>
          </a:xfrm>
        </p:spPr>
        <p:txBody>
          <a:bodyPr/>
          <a:lstStyle/>
          <a:p>
            <a:pPr algn="ctr"/>
            <a:r>
              <a:rPr lang="es-ES" sz="3200" dirty="0" smtClean="0"/>
              <a:t>La </a:t>
            </a:r>
            <a:r>
              <a:rPr lang="es-ES" sz="3200" dirty="0" smtClean="0">
                <a:solidFill>
                  <a:srgbClr val="FF0000"/>
                </a:solidFill>
              </a:rPr>
              <a:t>vida humana es sagrada </a:t>
            </a:r>
            <a:r>
              <a:rPr lang="es-ES" sz="3200" dirty="0" smtClean="0"/>
              <a:t>e inviolable en cada momento de su existencia  (EV 61)</a:t>
            </a:r>
            <a:endParaRPr lang="es-E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4" y="2054824"/>
            <a:ext cx="4576939" cy="341510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963759" y="2562046"/>
            <a:ext cx="2910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dirty="0" smtClean="0"/>
              <a:t>“No matarás” </a:t>
            </a:r>
          </a:p>
          <a:p>
            <a:pPr algn="ctr"/>
            <a:r>
              <a:rPr lang="es-ES" sz="3600" dirty="0" smtClean="0"/>
              <a:t>(Ex 20,13)</a:t>
            </a:r>
            <a:endParaRPr lang="es-ES" sz="3600" dirty="0"/>
          </a:p>
        </p:txBody>
      </p:sp>
      <p:sp>
        <p:nvSpPr>
          <p:cNvPr id="6" name="Rectángulo 5"/>
          <p:cNvSpPr/>
          <p:nvPr/>
        </p:nvSpPr>
        <p:spPr>
          <a:xfrm>
            <a:off x="992539" y="5940729"/>
            <a:ext cx="70828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 smtClean="0"/>
              <a:t>El aborto es un </a:t>
            </a:r>
            <a:r>
              <a:rPr lang="es-ES" sz="4000" dirty="0" smtClean="0">
                <a:solidFill>
                  <a:srgbClr val="FF0000"/>
                </a:solidFill>
              </a:rPr>
              <a:t>homicidio </a:t>
            </a:r>
            <a:r>
              <a:rPr lang="es-ES" sz="4000" dirty="0" smtClean="0">
                <a:solidFill>
                  <a:srgbClr val="2F2B20"/>
                </a:solidFill>
              </a:rPr>
              <a:t>(EV 58)</a:t>
            </a:r>
            <a:r>
              <a:rPr lang="es-ES" sz="4000" dirty="0" smtClean="0"/>
              <a:t>  </a:t>
            </a:r>
            <a:endParaRPr lang="es-ES" sz="4000" dirty="0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6381750" y="4127500"/>
            <a:ext cx="0" cy="1174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095500" y="111125"/>
            <a:ext cx="428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accent6">
                    <a:lumMod val="50000"/>
                  </a:schemeClr>
                </a:solidFill>
              </a:rPr>
              <a:t>3. Aborto</a:t>
            </a:r>
            <a:endParaRPr lang="es-E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3789485" y="1301262"/>
            <a:ext cx="1362807" cy="46394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64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57201" y="1074991"/>
            <a:ext cx="46545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“Es cierto que en muchas ocasiones la opción del aborto tiene para la madre un carácter dramático y doloroso </a:t>
            </a:r>
          </a:p>
          <a:p>
            <a:r>
              <a:rPr lang="es-ES" sz="3600" dirty="0" smtClean="0"/>
              <a:t>(EV 58)</a:t>
            </a:r>
            <a:endParaRPr lang="es-ES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156" y="1705734"/>
            <a:ext cx="23368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4722"/>
            <a:ext cx="2076100" cy="19246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134" y="191256"/>
            <a:ext cx="2718918" cy="16885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219" y="3515830"/>
            <a:ext cx="2425643" cy="20213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739" y="4788874"/>
            <a:ext cx="2731836" cy="149664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1194" y="5353040"/>
            <a:ext cx="2678471" cy="15049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84968" y="191256"/>
            <a:ext cx="3151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¿Responsables?</a:t>
            </a:r>
            <a:endParaRPr lang="es-ES" sz="28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8536" y="772842"/>
            <a:ext cx="1976725" cy="200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0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yacencia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Adyacencia.thmx</Template>
  <TotalTime>341</TotalTime>
  <Words>445</Words>
  <Application>Microsoft Office PowerPoint</Application>
  <PresentationFormat>Presentación en pantalla (4:3)</PresentationFormat>
  <Paragraphs>60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Wingdings</vt:lpstr>
      <vt:lpstr>Adyacencia</vt:lpstr>
      <vt:lpstr>  EL SER HUMANO COMO MISTERIO</vt:lpstr>
      <vt:lpstr>Presentación de PowerPoint</vt:lpstr>
      <vt:lpstr>Presentación de PowerPoint</vt:lpstr>
      <vt:lpstr>Presentación de PowerPoint</vt:lpstr>
      <vt:lpstr>2. Co-responsables con Dios</vt:lpstr>
      <vt:lpstr>Presentación de PowerPoint</vt:lpstr>
      <vt:lpstr>La vida humana es sagrada e inviolable en cada momento de su existencia  (EV 61)</vt:lpstr>
      <vt:lpstr>Presentación de PowerPoint</vt:lpstr>
      <vt:lpstr>Presentación de PowerPoint</vt:lpstr>
      <vt:lpstr>Presentación de PowerPoint</vt:lpstr>
      <vt:lpstr>¿Qué podemos hacer como católicos?</vt:lpstr>
      <vt:lpstr>Presentación de PowerPoint</vt:lpstr>
      <vt:lpstr>Visión materialista, hedonista y utilitarista</vt:lpstr>
      <vt:lpstr>Visión materialista, hedonista y utilitarista</vt:lpstr>
      <vt:lpstr>Derechos reproductivos de la mujer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Arbas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ABORTO</dc:title>
  <dc:creator>Lorena Basualto Porra</dc:creator>
  <cp:keywords>Aborto</cp:keywords>
  <cp:lastModifiedBy>Freddy Araya</cp:lastModifiedBy>
  <cp:revision>34</cp:revision>
  <dcterms:created xsi:type="dcterms:W3CDTF">2014-08-22T22:00:04Z</dcterms:created>
  <dcterms:modified xsi:type="dcterms:W3CDTF">2018-08-09T20:57:16Z</dcterms:modified>
</cp:coreProperties>
</file>